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6"/>
  </p:handoutMasterIdLst>
  <p:sldIdLst>
    <p:sldId id="1191" r:id="rId3"/>
    <p:sldId id="1190" r:id="rId5"/>
    <p:sldId id="1192" r:id="rId6"/>
    <p:sldId id="1193" r:id="rId7"/>
    <p:sldId id="1150" r:id="rId8"/>
    <p:sldId id="1098" r:id="rId9"/>
    <p:sldId id="1195" r:id="rId10"/>
    <p:sldId id="1112" r:id="rId11"/>
    <p:sldId id="1196" r:id="rId12"/>
    <p:sldId id="1197" r:id="rId13"/>
    <p:sldId id="1114" r:id="rId14"/>
    <p:sldId id="1116" r:id="rId15"/>
    <p:sldId id="1200" r:id="rId16"/>
    <p:sldId id="1199" r:id="rId17"/>
    <p:sldId id="1121" r:id="rId18"/>
    <p:sldId id="1202" r:id="rId19"/>
    <p:sldId id="1201" r:id="rId20"/>
    <p:sldId id="1203" r:id="rId21"/>
    <p:sldId id="1122" r:id="rId22"/>
    <p:sldId id="1125" r:id="rId23"/>
    <p:sldId id="1126" r:id="rId24"/>
    <p:sldId id="1272" r:id="rId25"/>
    <p:sldId id="1128" r:id="rId26"/>
    <p:sldId id="1239" r:id="rId27"/>
    <p:sldId id="1129" r:id="rId28"/>
    <p:sldId id="1240" r:id="rId29"/>
    <p:sldId id="1293" r:id="rId30"/>
    <p:sldId id="1131" r:id="rId31"/>
    <p:sldId id="1241" r:id="rId32"/>
    <p:sldId id="1132" r:id="rId33"/>
    <p:sldId id="1134" r:id="rId34"/>
    <p:sldId id="1135" r:id="rId35"/>
    <p:sldId id="1243" r:id="rId36"/>
    <p:sldId id="1136" r:id="rId37"/>
    <p:sldId id="1263" r:id="rId38"/>
    <p:sldId id="1139" r:id="rId39"/>
    <p:sldId id="1264" r:id="rId40"/>
    <p:sldId id="1141" r:id="rId41"/>
    <p:sldId id="1142" r:id="rId42"/>
    <p:sldId id="1265" r:id="rId43"/>
    <p:sldId id="1143" r:id="rId44"/>
    <p:sldId id="1151" r:id="rId45"/>
  </p:sldIdLst>
  <p:sldSz cx="12198350" cy="6859905"/>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609600" lvl="1" indent="-1524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1219200" lvl="2" indent="-3048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828800" lvl="3" indent="-4572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2438400" lvl="4" indent="-609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609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609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609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60960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C21814"/>
    <a:srgbClr val="E71F19"/>
    <a:srgbClr val="CC3300"/>
    <a:srgbClr val="FFFFFF"/>
    <a:srgbClr val="FFFF00"/>
    <a:srgbClr val="FF3300"/>
    <a:srgbClr val="FEF35E"/>
    <a:srgbClr val="FAF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55"/>
    <p:restoredTop sz="93560"/>
  </p:normalViewPr>
  <p:slideViewPr>
    <p:cSldViewPr showGuides="1">
      <p:cViewPr>
        <p:scale>
          <a:sx n="98" d="100"/>
          <a:sy n="98" d="100"/>
        </p:scale>
        <p:origin x="-324" y="-72"/>
      </p:cViewPr>
      <p:guideLst>
        <p:guide orient="horz" pos="-10"/>
        <p:guide/>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42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Grp="1" noRot="1" noChangeAspec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6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6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6096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6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6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2192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6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6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6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6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24384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6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6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42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600" kern="1200">
        <a:solidFill>
          <a:schemeClr val="tx1"/>
        </a:solidFill>
        <a:latin typeface="Calibri" panose="020F0502020204030204" pitchFamily="34" charset="0"/>
        <a:ea typeface="宋体" panose="02010600030101010101" pitchFamily="2" charset="-122"/>
        <a:cs typeface="+mn-cs"/>
      </a:defRPr>
    </a:lvl1pPr>
    <a:lvl2pPr marL="609600" algn="l" rtl="0" eaLnBrk="0" fontAlgn="base" hangingPunct="0">
      <a:spcBef>
        <a:spcPct val="30000"/>
      </a:spcBef>
      <a:spcAft>
        <a:spcPct val="0"/>
      </a:spcAft>
      <a:defRPr sz="1600" kern="1200">
        <a:solidFill>
          <a:schemeClr val="tx1"/>
        </a:solidFill>
        <a:latin typeface="Calibri" panose="020F0502020204030204" pitchFamily="34" charset="0"/>
        <a:ea typeface="宋体" panose="02010600030101010101" pitchFamily="2" charset="-122"/>
        <a:cs typeface="+mn-cs"/>
      </a:defRPr>
    </a:lvl2pPr>
    <a:lvl3pPr marL="1219200" algn="l" rtl="0" eaLnBrk="0" fontAlgn="base" hangingPunct="0">
      <a:spcBef>
        <a:spcPct val="30000"/>
      </a:spcBef>
      <a:spcAft>
        <a:spcPct val="0"/>
      </a:spcAft>
      <a:defRPr sz="1600" kern="1200">
        <a:solidFill>
          <a:schemeClr val="tx1"/>
        </a:solidFill>
        <a:latin typeface="Calibri" panose="020F0502020204030204" pitchFamily="34" charset="0"/>
        <a:ea typeface="宋体" panose="02010600030101010101" pitchFamily="2" charset="-122"/>
        <a:cs typeface="+mn-cs"/>
      </a:defRPr>
    </a:lvl3pPr>
    <a:lvl4pPr marL="1828800" algn="l" rtl="0" eaLnBrk="0" fontAlgn="base" hangingPunct="0">
      <a:spcBef>
        <a:spcPct val="30000"/>
      </a:spcBef>
      <a:spcAft>
        <a:spcPct val="0"/>
      </a:spcAft>
      <a:defRPr sz="1600" kern="1200">
        <a:solidFill>
          <a:schemeClr val="tx1"/>
        </a:solidFill>
        <a:latin typeface="Calibri" panose="020F0502020204030204" pitchFamily="34" charset="0"/>
        <a:ea typeface="宋体" panose="02010600030101010101" pitchFamily="2" charset="-122"/>
        <a:cs typeface="+mn-cs"/>
      </a:defRPr>
    </a:lvl4pPr>
    <a:lvl5pPr marL="2438400" algn="l" rtl="0" eaLnBrk="0" fontAlgn="base" hangingPunct="0">
      <a:spcBef>
        <a:spcPct val="30000"/>
      </a:spcBef>
      <a:spcAft>
        <a:spcPct val="0"/>
      </a:spcAft>
      <a:defRPr sz="1600" kern="1200">
        <a:solidFill>
          <a:schemeClr val="tx1"/>
        </a:solidFill>
        <a:latin typeface="Calibri" panose="020F0502020204030204" pitchFamily="34" charset="0"/>
        <a:ea typeface="宋体" panose="02010600030101010101" pitchFamily="2" charset="-122"/>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2"/>
          <p:cNvSpPr>
            <a:spLocks noGrp="1" noRot="1" noChangeAspect="1" noTextEdit="1"/>
          </p:cNvSpPr>
          <p:nvPr>
            <p:ph type="sldImg"/>
          </p:nvPr>
        </p:nvSpPr>
        <p:spPr>
          <a:ln/>
        </p:spPr>
      </p:sp>
      <p:sp>
        <p:nvSpPr>
          <p:cNvPr id="5122" name="Rectangle 3"/>
          <p:cNvSpPr>
            <a:spLocks noGrp="1"/>
          </p:cNvSpPr>
          <p:nvPr>
            <p:ph type="body"/>
          </p:nvPr>
        </p:nvSpPr>
        <p:spPr>
          <a:ln/>
        </p:spPr>
        <p:txBody>
          <a:bodyPr wrap="square" lIns="91440" tIns="45720" rIns="91440" bIns="45720" anchor="t"/>
          <a:p>
            <a:pPr lvl="0"/>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2"/>
          <p:cNvSpPr>
            <a:spLocks noGrp="1" noRot="1" noChangeAspect="1" noTextEdit="1"/>
          </p:cNvSpPr>
          <p:nvPr>
            <p:ph type="sldImg"/>
          </p:nvPr>
        </p:nvSpPr>
        <p:spPr>
          <a:ln/>
        </p:spPr>
      </p:sp>
      <p:sp>
        <p:nvSpPr>
          <p:cNvPr id="23554"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2"/>
          <p:cNvSpPr>
            <a:spLocks noGrp="1" noRot="1" noChangeAspect="1" noTextEdit="1"/>
          </p:cNvSpPr>
          <p:nvPr>
            <p:ph type="sldImg"/>
          </p:nvPr>
        </p:nvSpPr>
        <p:spPr>
          <a:ln/>
        </p:spPr>
      </p:sp>
      <p:sp>
        <p:nvSpPr>
          <p:cNvPr id="25602"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2"/>
          <p:cNvSpPr>
            <a:spLocks noGrp="1" noRot="1" noChangeAspect="1" noTextEdit="1"/>
          </p:cNvSpPr>
          <p:nvPr>
            <p:ph type="sldImg"/>
          </p:nvPr>
        </p:nvSpPr>
        <p:spPr>
          <a:ln/>
        </p:spPr>
      </p:sp>
      <p:sp>
        <p:nvSpPr>
          <p:cNvPr id="27650"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2"/>
          <p:cNvSpPr>
            <a:spLocks noGrp="1" noRot="1" noChangeAspect="1" noTextEdit="1"/>
          </p:cNvSpPr>
          <p:nvPr>
            <p:ph type="sldImg"/>
          </p:nvPr>
        </p:nvSpPr>
        <p:spPr>
          <a:ln/>
        </p:spPr>
      </p:sp>
      <p:sp>
        <p:nvSpPr>
          <p:cNvPr id="29698"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2"/>
          <p:cNvSpPr>
            <a:spLocks noGrp="1" noRot="1" noChangeAspect="1" noTextEdit="1"/>
          </p:cNvSpPr>
          <p:nvPr>
            <p:ph type="sldImg"/>
          </p:nvPr>
        </p:nvSpPr>
        <p:spPr>
          <a:ln/>
        </p:spPr>
      </p:sp>
      <p:sp>
        <p:nvSpPr>
          <p:cNvPr id="31746"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2"/>
          <p:cNvSpPr>
            <a:spLocks noGrp="1" noRot="1" noChangeAspect="1" noTextEdit="1"/>
          </p:cNvSpPr>
          <p:nvPr>
            <p:ph type="sldImg"/>
          </p:nvPr>
        </p:nvSpPr>
        <p:spPr>
          <a:ln/>
        </p:spPr>
      </p:sp>
      <p:sp>
        <p:nvSpPr>
          <p:cNvPr id="33794"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2"/>
          <p:cNvSpPr>
            <a:spLocks noGrp="1" noRot="1" noChangeAspect="1" noTextEdit="1"/>
          </p:cNvSpPr>
          <p:nvPr>
            <p:ph type="sldImg"/>
          </p:nvPr>
        </p:nvSpPr>
        <p:spPr>
          <a:ln/>
        </p:spPr>
      </p:sp>
      <p:sp>
        <p:nvSpPr>
          <p:cNvPr id="35842"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2"/>
          <p:cNvSpPr>
            <a:spLocks noGrp="1" noRot="1" noChangeAspect="1" noTextEdit="1"/>
          </p:cNvSpPr>
          <p:nvPr>
            <p:ph type="sldImg"/>
          </p:nvPr>
        </p:nvSpPr>
        <p:spPr>
          <a:ln/>
        </p:spPr>
      </p:sp>
      <p:sp>
        <p:nvSpPr>
          <p:cNvPr id="37890"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2"/>
          <p:cNvSpPr>
            <a:spLocks noGrp="1" noRot="1" noChangeAspect="1" noTextEdit="1"/>
          </p:cNvSpPr>
          <p:nvPr>
            <p:ph type="sldImg"/>
          </p:nvPr>
        </p:nvSpPr>
        <p:spPr>
          <a:ln/>
        </p:spPr>
      </p:sp>
      <p:sp>
        <p:nvSpPr>
          <p:cNvPr id="39938"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Rectangle 2"/>
          <p:cNvSpPr>
            <a:spLocks noGrp="1" noRot="1" noChangeAspect="1" noTextEdit="1"/>
          </p:cNvSpPr>
          <p:nvPr>
            <p:ph type="sldImg"/>
          </p:nvPr>
        </p:nvSpPr>
        <p:spPr>
          <a:ln/>
        </p:spPr>
      </p:sp>
      <p:sp>
        <p:nvSpPr>
          <p:cNvPr id="41986"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a:spLocks noGrp="1" noRot="1" noChangeAspect="1" noTextEdit="1"/>
          </p:cNvSpPr>
          <p:nvPr>
            <p:ph type="sldImg"/>
          </p:nvPr>
        </p:nvSpPr>
        <p:spPr>
          <a:ln/>
        </p:spPr>
      </p:sp>
      <p:sp>
        <p:nvSpPr>
          <p:cNvPr id="7170"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Rectangle 2"/>
          <p:cNvSpPr>
            <a:spLocks noGrp="1" noRot="1" noChangeAspect="1" noTextEdit="1"/>
          </p:cNvSpPr>
          <p:nvPr>
            <p:ph type="sldImg"/>
          </p:nvPr>
        </p:nvSpPr>
        <p:spPr>
          <a:ln/>
        </p:spPr>
      </p:sp>
      <p:sp>
        <p:nvSpPr>
          <p:cNvPr id="44034"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Rectangle 2"/>
          <p:cNvSpPr>
            <a:spLocks noGrp="1" noRot="1" noChangeAspect="1" noTextEdit="1"/>
          </p:cNvSpPr>
          <p:nvPr>
            <p:ph type="sldImg"/>
          </p:nvPr>
        </p:nvSpPr>
        <p:spPr>
          <a:ln/>
        </p:spPr>
      </p:sp>
      <p:sp>
        <p:nvSpPr>
          <p:cNvPr id="46082"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Rectangle 2"/>
          <p:cNvSpPr>
            <a:spLocks noGrp="1" noRot="1" noChangeAspect="1" noTextEdit="1"/>
          </p:cNvSpPr>
          <p:nvPr>
            <p:ph type="sldImg"/>
          </p:nvPr>
        </p:nvSpPr>
        <p:spPr>
          <a:ln/>
        </p:spPr>
      </p:sp>
      <p:sp>
        <p:nvSpPr>
          <p:cNvPr id="48130"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Rectangle 2"/>
          <p:cNvSpPr>
            <a:spLocks noGrp="1" noRot="1" noChangeAspect="1" noTextEdit="1"/>
          </p:cNvSpPr>
          <p:nvPr>
            <p:ph type="sldImg"/>
          </p:nvPr>
        </p:nvSpPr>
        <p:spPr>
          <a:ln/>
        </p:spPr>
      </p:sp>
      <p:sp>
        <p:nvSpPr>
          <p:cNvPr id="50178"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Rectangle 2"/>
          <p:cNvSpPr>
            <a:spLocks noGrp="1" noRot="1" noChangeAspect="1" noTextEdit="1"/>
          </p:cNvSpPr>
          <p:nvPr>
            <p:ph type="sldImg"/>
          </p:nvPr>
        </p:nvSpPr>
        <p:spPr>
          <a:ln/>
        </p:spPr>
      </p:sp>
      <p:sp>
        <p:nvSpPr>
          <p:cNvPr id="52226"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Rectangle 2"/>
          <p:cNvSpPr>
            <a:spLocks noGrp="1" noRot="1" noChangeAspect="1" noTextEdit="1"/>
          </p:cNvSpPr>
          <p:nvPr>
            <p:ph type="sldImg"/>
          </p:nvPr>
        </p:nvSpPr>
        <p:spPr>
          <a:ln/>
        </p:spPr>
      </p:sp>
      <p:sp>
        <p:nvSpPr>
          <p:cNvPr id="54274"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Rectangle 2"/>
          <p:cNvSpPr>
            <a:spLocks noGrp="1" noRot="1" noChangeAspect="1" noTextEdit="1"/>
          </p:cNvSpPr>
          <p:nvPr>
            <p:ph type="sldImg"/>
          </p:nvPr>
        </p:nvSpPr>
        <p:spPr>
          <a:ln/>
        </p:spPr>
      </p:sp>
      <p:sp>
        <p:nvSpPr>
          <p:cNvPr id="56322"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Rectangle 2"/>
          <p:cNvSpPr>
            <a:spLocks noGrp="1" noRot="1" noChangeAspect="1" noTextEdit="1"/>
          </p:cNvSpPr>
          <p:nvPr>
            <p:ph type="sldImg"/>
          </p:nvPr>
        </p:nvSpPr>
        <p:spPr>
          <a:ln/>
        </p:spPr>
      </p:sp>
      <p:sp>
        <p:nvSpPr>
          <p:cNvPr id="58370"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Rectangle 2"/>
          <p:cNvSpPr>
            <a:spLocks noGrp="1" noRot="1" noChangeAspect="1" noTextEdit="1"/>
          </p:cNvSpPr>
          <p:nvPr>
            <p:ph type="sldImg"/>
          </p:nvPr>
        </p:nvSpPr>
        <p:spPr>
          <a:ln/>
        </p:spPr>
      </p:sp>
      <p:sp>
        <p:nvSpPr>
          <p:cNvPr id="60418"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Rectangle 2"/>
          <p:cNvSpPr>
            <a:spLocks noGrp="1" noRot="1" noChangeAspect="1" noTextEdit="1"/>
          </p:cNvSpPr>
          <p:nvPr>
            <p:ph type="sldImg"/>
          </p:nvPr>
        </p:nvSpPr>
        <p:spPr>
          <a:ln/>
        </p:spPr>
      </p:sp>
      <p:sp>
        <p:nvSpPr>
          <p:cNvPr id="62466"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a:spLocks noGrp="1" noRot="1" noChangeAspect="1" noTextEdit="1"/>
          </p:cNvSpPr>
          <p:nvPr>
            <p:ph type="sldImg"/>
          </p:nvPr>
        </p:nvSpPr>
        <p:spPr>
          <a:ln/>
        </p:spPr>
      </p:sp>
      <p:sp>
        <p:nvSpPr>
          <p:cNvPr id="9218"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Rectangle 2"/>
          <p:cNvSpPr>
            <a:spLocks noGrp="1" noRot="1" noChangeAspect="1" noTextEdit="1"/>
          </p:cNvSpPr>
          <p:nvPr>
            <p:ph type="sldImg"/>
          </p:nvPr>
        </p:nvSpPr>
        <p:spPr>
          <a:ln/>
        </p:spPr>
      </p:sp>
      <p:sp>
        <p:nvSpPr>
          <p:cNvPr id="64514"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Rectangle 2"/>
          <p:cNvSpPr>
            <a:spLocks noGrp="1" noRot="1" noChangeAspect="1" noTextEdit="1"/>
          </p:cNvSpPr>
          <p:nvPr>
            <p:ph type="sldImg"/>
          </p:nvPr>
        </p:nvSpPr>
        <p:spPr>
          <a:ln/>
        </p:spPr>
      </p:sp>
      <p:sp>
        <p:nvSpPr>
          <p:cNvPr id="66562"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Rectangle 2"/>
          <p:cNvSpPr>
            <a:spLocks noGrp="1" noRot="1" noChangeAspect="1" noTextEdit="1"/>
          </p:cNvSpPr>
          <p:nvPr>
            <p:ph type="sldImg"/>
          </p:nvPr>
        </p:nvSpPr>
        <p:spPr>
          <a:ln/>
        </p:spPr>
      </p:sp>
      <p:sp>
        <p:nvSpPr>
          <p:cNvPr id="68610"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Rectangle 2"/>
          <p:cNvSpPr>
            <a:spLocks noGrp="1" noRot="1" noChangeAspect="1" noTextEdit="1"/>
          </p:cNvSpPr>
          <p:nvPr>
            <p:ph type="sldImg"/>
          </p:nvPr>
        </p:nvSpPr>
        <p:spPr>
          <a:ln/>
        </p:spPr>
      </p:sp>
      <p:sp>
        <p:nvSpPr>
          <p:cNvPr id="70658"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Rectangle 2"/>
          <p:cNvSpPr>
            <a:spLocks noGrp="1" noRot="1" noChangeAspect="1" noTextEdit="1"/>
          </p:cNvSpPr>
          <p:nvPr>
            <p:ph type="sldImg"/>
          </p:nvPr>
        </p:nvSpPr>
        <p:spPr>
          <a:ln/>
        </p:spPr>
      </p:sp>
      <p:sp>
        <p:nvSpPr>
          <p:cNvPr id="72706"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Rectangle 2"/>
          <p:cNvSpPr>
            <a:spLocks noGrp="1" noRot="1" noChangeAspect="1" noTextEdit="1"/>
          </p:cNvSpPr>
          <p:nvPr>
            <p:ph type="sldImg"/>
          </p:nvPr>
        </p:nvSpPr>
        <p:spPr>
          <a:ln/>
        </p:spPr>
      </p:sp>
      <p:sp>
        <p:nvSpPr>
          <p:cNvPr id="74754"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Rectangle 2"/>
          <p:cNvSpPr>
            <a:spLocks noGrp="1" noRot="1" noChangeAspect="1" noTextEdit="1"/>
          </p:cNvSpPr>
          <p:nvPr>
            <p:ph type="sldImg"/>
          </p:nvPr>
        </p:nvSpPr>
        <p:spPr>
          <a:ln/>
        </p:spPr>
      </p:sp>
      <p:sp>
        <p:nvSpPr>
          <p:cNvPr id="76802"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Rectangle 2"/>
          <p:cNvSpPr>
            <a:spLocks noGrp="1" noRot="1" noChangeAspect="1" noTextEdit="1"/>
          </p:cNvSpPr>
          <p:nvPr>
            <p:ph type="sldImg"/>
          </p:nvPr>
        </p:nvSpPr>
        <p:spPr>
          <a:ln/>
        </p:spPr>
      </p:sp>
      <p:sp>
        <p:nvSpPr>
          <p:cNvPr id="78850"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Rectangle 2"/>
          <p:cNvSpPr>
            <a:spLocks noGrp="1" noRot="1" noChangeAspect="1" noTextEdit="1"/>
          </p:cNvSpPr>
          <p:nvPr>
            <p:ph type="sldImg"/>
          </p:nvPr>
        </p:nvSpPr>
        <p:spPr>
          <a:ln/>
        </p:spPr>
      </p:sp>
      <p:sp>
        <p:nvSpPr>
          <p:cNvPr id="80898"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Rectangle 2"/>
          <p:cNvSpPr>
            <a:spLocks noGrp="1" noRot="1" noChangeAspect="1" noTextEdit="1"/>
          </p:cNvSpPr>
          <p:nvPr>
            <p:ph type="sldImg"/>
          </p:nvPr>
        </p:nvSpPr>
        <p:spPr>
          <a:ln/>
        </p:spPr>
      </p:sp>
      <p:sp>
        <p:nvSpPr>
          <p:cNvPr id="82946"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2"/>
          <p:cNvSpPr>
            <a:spLocks noGrp="1" noRot="1" noChangeAspect="1" noTextEdit="1"/>
          </p:cNvSpPr>
          <p:nvPr>
            <p:ph type="sldImg"/>
          </p:nvPr>
        </p:nvSpPr>
        <p:spPr>
          <a:ln/>
        </p:spPr>
      </p:sp>
      <p:sp>
        <p:nvSpPr>
          <p:cNvPr id="11266"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Rectangle 2"/>
          <p:cNvSpPr>
            <a:spLocks noGrp="1" noRot="1" noChangeAspect="1" noTextEdit="1"/>
          </p:cNvSpPr>
          <p:nvPr>
            <p:ph type="sldImg"/>
          </p:nvPr>
        </p:nvSpPr>
        <p:spPr>
          <a:ln/>
        </p:spPr>
      </p:sp>
      <p:sp>
        <p:nvSpPr>
          <p:cNvPr id="84994"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Rectangle 2"/>
          <p:cNvSpPr>
            <a:spLocks noGrp="1" noRot="1" noChangeAspect="1" noTextEdit="1"/>
          </p:cNvSpPr>
          <p:nvPr>
            <p:ph type="sldImg"/>
          </p:nvPr>
        </p:nvSpPr>
        <p:spPr>
          <a:ln/>
        </p:spPr>
      </p:sp>
      <p:sp>
        <p:nvSpPr>
          <p:cNvPr id="87042"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Rectangle 2"/>
          <p:cNvSpPr>
            <a:spLocks noGrp="1" noRot="1" noChangeAspect="1" noTextEdit="1"/>
          </p:cNvSpPr>
          <p:nvPr>
            <p:ph type="sldImg"/>
          </p:nvPr>
        </p:nvSpPr>
        <p:spPr>
          <a:ln/>
        </p:spPr>
      </p:sp>
      <p:sp>
        <p:nvSpPr>
          <p:cNvPr id="89090" name="Rectangle 3"/>
          <p:cNvSpPr>
            <a:spLocks noGrp="1"/>
          </p:cNvSpPr>
          <p:nvPr>
            <p:ph type="body"/>
          </p:nvPr>
        </p:nvSpPr>
        <p:spPr>
          <a:ln/>
        </p:spPr>
        <p:txBody>
          <a:bodyPr wrap="square" lIns="91440" tIns="45720" rIns="91440" bIns="45720" anchor="t"/>
          <a:p>
            <a:pPr lvl="0"/>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2"/>
          <p:cNvSpPr>
            <a:spLocks noGrp="1" noRot="1" noChangeAspect="1" noTextEdit="1"/>
          </p:cNvSpPr>
          <p:nvPr>
            <p:ph type="sldImg"/>
          </p:nvPr>
        </p:nvSpPr>
        <p:spPr>
          <a:ln/>
        </p:spPr>
      </p:sp>
      <p:sp>
        <p:nvSpPr>
          <p:cNvPr id="13314"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2"/>
          <p:cNvSpPr>
            <a:spLocks noGrp="1" noRot="1" noChangeAspect="1" noTextEdit="1"/>
          </p:cNvSpPr>
          <p:nvPr>
            <p:ph type="sldImg"/>
          </p:nvPr>
        </p:nvSpPr>
        <p:spPr>
          <a:ln/>
        </p:spPr>
      </p:sp>
      <p:sp>
        <p:nvSpPr>
          <p:cNvPr id="15362"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2"/>
          <p:cNvSpPr>
            <a:spLocks noGrp="1" noRot="1" noChangeAspect="1" noTextEdit="1"/>
          </p:cNvSpPr>
          <p:nvPr>
            <p:ph type="sldImg"/>
          </p:nvPr>
        </p:nvSpPr>
        <p:spPr>
          <a:ln/>
        </p:spPr>
      </p:sp>
      <p:sp>
        <p:nvSpPr>
          <p:cNvPr id="17410"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2"/>
          <p:cNvSpPr>
            <a:spLocks noGrp="1" noRot="1" noChangeAspect="1" noTextEdit="1"/>
          </p:cNvSpPr>
          <p:nvPr>
            <p:ph type="sldImg"/>
          </p:nvPr>
        </p:nvSpPr>
        <p:spPr>
          <a:ln/>
        </p:spPr>
      </p:sp>
      <p:sp>
        <p:nvSpPr>
          <p:cNvPr id="19458"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2"/>
          <p:cNvSpPr>
            <a:spLocks noGrp="1" noRot="1" noChangeAspect="1" noTextEdit="1"/>
          </p:cNvSpPr>
          <p:nvPr>
            <p:ph type="sldImg"/>
          </p:nvPr>
        </p:nvSpPr>
        <p:spPr>
          <a:ln/>
        </p:spPr>
      </p:sp>
      <p:sp>
        <p:nvSpPr>
          <p:cNvPr id="21506" name="Rectangle 3"/>
          <p:cNvSpPr>
            <a:spLocks noGrp="1"/>
          </p:cNvSpPr>
          <p:nvPr>
            <p:ph type="body"/>
          </p:nvPr>
        </p:nvSpPr>
        <p:spPr>
          <a:ln/>
        </p:spPr>
        <p:txBody>
          <a:bodyPr wrap="square" lIns="91440" tIns="45720" rIns="91440" bIns="45720" anchor="t"/>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121926" tIns="60963" rIns="121926" bIns="60963"/>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9918" y="2132121"/>
            <a:ext cx="10978515" cy="5672984"/>
          </a:xfrm>
        </p:spPr>
        <p:txBody>
          <a:bodyPr lIns="121926" tIns="60963" rIns="121926" bIns="60963"/>
          <a:lstStyle>
            <a:lvl1pPr>
              <a:lnSpc>
                <a:spcPct val="150000"/>
              </a:lnSpc>
              <a:buFont typeface="Wingdings" panose="05000000000000000000" pitchFamily="2" charset="2"/>
              <a:buChar char="u"/>
              <a:defRPr sz="2400">
                <a:latin typeface="微软雅黑" panose="020B0503020204020204" pitchFamily="34" charset="-122"/>
                <a:ea typeface="微软雅黑" panose="020B0503020204020204" pitchFamily="34" charset="-122"/>
              </a:defRPr>
            </a:lvl1pPr>
            <a:lvl2pPr>
              <a:lnSpc>
                <a:spcPct val="150000"/>
              </a:lnSpc>
              <a:buNone/>
              <a:defRPr sz="2100">
                <a:latin typeface="微软雅黑" panose="020B0503020204020204" pitchFamily="34" charset="-122"/>
                <a:ea typeface="微软雅黑" panose="020B0503020204020204" pitchFamily="34" charset="-122"/>
              </a:defRPr>
            </a:lvl2pPr>
            <a:lvl3pPr>
              <a:lnSpc>
                <a:spcPct val="150000"/>
              </a:lnSpc>
              <a:buNone/>
              <a:defRPr sz="1900">
                <a:latin typeface="微软雅黑" panose="020B0503020204020204" pitchFamily="34" charset="-122"/>
                <a:ea typeface="微软雅黑" panose="020B0503020204020204" pitchFamily="34" charset="-122"/>
              </a:defRPr>
            </a:lvl3pPr>
            <a:lvl4pPr>
              <a:lnSpc>
                <a:spcPct val="150000"/>
              </a:lnSpc>
              <a:buNone/>
              <a:defRPr sz="1600">
                <a:latin typeface="微软雅黑" panose="020B0503020204020204" pitchFamily="34" charset="-122"/>
                <a:ea typeface="微软雅黑" panose="020B0503020204020204" pitchFamily="34" charset="-122"/>
              </a:defRPr>
            </a:lvl4pPr>
            <a:lvl5pPr>
              <a:lnSpc>
                <a:spcPct val="150000"/>
              </a:lnSpc>
              <a:buNone/>
              <a:defRPr sz="1300">
                <a:latin typeface="微软雅黑" panose="020B0503020204020204" pitchFamily="34" charset="-122"/>
                <a:ea typeface="微软雅黑" panose="020B0503020204020204" pitchFamily="34" charset="-122"/>
              </a:defRPr>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Tree>
  </p:cSld>
  <p:clrMapOvr>
    <a:masterClrMapping/>
  </p:clrMapOvr>
  <p:transition spd="slow" advClick="0" advTm="0">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876" y="2130005"/>
            <a:ext cx="10368598" cy="1472178"/>
          </a:xfrm>
          <a:prstGeom prst="rect">
            <a:avLst/>
          </a:prstGeom>
        </p:spPr>
        <p:txBody>
          <a:bodyPr lIns="121926" tIns="60963" rIns="121926" bIns="60963"/>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9753" y="3887734"/>
            <a:ext cx="8538845" cy="1751384"/>
          </a:xfrm>
          <a:prstGeom prst="rect">
            <a:avLst/>
          </a:prstGeom>
        </p:spPr>
        <p:txBody>
          <a:bodyPr lIns="121926" tIns="60963" rIns="121926" bIns="60963"/>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spd="slow" advClick="0" advTm="0">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slow" advClick="0" advTm="0">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43"/>
          <p:cNvPicPr>
            <a:picLocks noChangeAspect="1"/>
          </p:cNvPicPr>
          <p:nvPr userDrawn="1"/>
        </p:nvPicPr>
        <p:blipFill>
          <a:blip r:embed="rId4"/>
          <a:stretch>
            <a:fillRect/>
          </a:stretch>
        </p:blipFill>
        <p:spPr>
          <a:xfrm>
            <a:off x="0" y="0"/>
            <a:ext cx="12198350" cy="6777038"/>
          </a:xfrm>
          <a:prstGeom prst="rect">
            <a:avLst/>
          </a:prstGeom>
          <a:noFill/>
          <a:ln w="9525">
            <a:noFill/>
          </a:ln>
        </p:spPr>
      </p:pic>
      <p:pic>
        <p:nvPicPr>
          <p:cNvPr id="1027" name="Picture 44" descr="未标题-1676"/>
          <p:cNvPicPr>
            <a:picLocks noChangeAspect="1"/>
          </p:cNvPicPr>
          <p:nvPr userDrawn="1"/>
        </p:nvPicPr>
        <p:blipFill>
          <a:blip r:embed="rId5"/>
          <a:stretch>
            <a:fillRect/>
          </a:stretch>
        </p:blipFill>
        <p:spPr>
          <a:xfrm>
            <a:off x="-93662" y="4870450"/>
            <a:ext cx="1001712" cy="1493838"/>
          </a:xfrm>
          <a:prstGeom prst="rect">
            <a:avLst/>
          </a:prstGeom>
          <a:noFill/>
          <a:ln w="9525">
            <a:noFill/>
          </a:ln>
        </p:spPr>
      </p:pic>
      <p:pic>
        <p:nvPicPr>
          <p:cNvPr id="1028" name="Picture 42"/>
          <p:cNvPicPr>
            <a:picLocks noChangeAspect="1"/>
          </p:cNvPicPr>
          <p:nvPr userDrawn="1"/>
        </p:nvPicPr>
        <p:blipFill>
          <a:blip r:embed="rId6">
            <a:clrChange>
              <a:clrFrom>
                <a:srgbClr val="FFFFFF"/>
              </a:clrFrom>
              <a:clrTo>
                <a:srgbClr val="FFFFFF">
                  <a:alpha val="0"/>
                </a:srgbClr>
              </a:clrTo>
            </a:clrChange>
          </a:blip>
          <a:stretch>
            <a:fillRect/>
          </a:stretch>
        </p:blipFill>
        <p:spPr>
          <a:xfrm>
            <a:off x="-6350" y="6165850"/>
            <a:ext cx="12204700" cy="693738"/>
          </a:xfrm>
          <a:prstGeom prst="rect">
            <a:avLst/>
          </a:prstGeom>
          <a:noFill/>
          <a:ln w="9525">
            <a:noFill/>
          </a:ln>
        </p:spPr>
      </p:pic>
      <p:pic>
        <p:nvPicPr>
          <p:cNvPr id="1029" name="Picture 45"/>
          <p:cNvPicPr>
            <a:picLocks noChangeAspect="1"/>
          </p:cNvPicPr>
          <p:nvPr userDrawn="1"/>
        </p:nvPicPr>
        <p:blipFill>
          <a:blip r:embed="rId7">
            <a:clrChange>
              <a:clrFrom>
                <a:srgbClr val="FFFFFF"/>
              </a:clrFrom>
              <a:clrTo>
                <a:srgbClr val="FFFFFF">
                  <a:alpha val="0"/>
                </a:srgbClr>
              </a:clrTo>
            </a:clrChange>
          </a:blip>
          <a:stretch>
            <a:fillRect/>
          </a:stretch>
        </p:blipFill>
        <p:spPr>
          <a:xfrm>
            <a:off x="10096500" y="0"/>
            <a:ext cx="2124075" cy="6000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advClick="0" advTm="0">
    <p:checker/>
  </p:transition>
  <p:hf sldNum="0" hdr="0" ftr="0" dt="0"/>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3200" b="1">
          <a:solidFill>
            <a:schemeClr val="tx1"/>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3200" b="1">
          <a:solidFill>
            <a:schemeClr val="tx1"/>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3200" b="1">
          <a:solidFill>
            <a:schemeClr val="tx1"/>
          </a:solidFill>
          <a:latin typeface="微软雅黑" panose="020B0503020204020204" pitchFamily="34" charset="-122"/>
          <a:ea typeface="微软雅黑" panose="020B0503020204020204" pitchFamily="34" charset="-122"/>
        </a:defRPr>
      </a:lvl5pPr>
      <a:lvl6pPr marL="609600" algn="l" rtl="0" fontAlgn="base">
        <a:spcBef>
          <a:spcPct val="0"/>
        </a:spcBef>
        <a:spcAft>
          <a:spcPct val="0"/>
        </a:spcAft>
        <a:defRPr sz="3200" b="1">
          <a:solidFill>
            <a:schemeClr val="tx1"/>
          </a:solidFill>
          <a:latin typeface="微软雅黑" panose="020B0503020204020204" pitchFamily="34" charset="-122"/>
          <a:ea typeface="微软雅黑" panose="020B0503020204020204" pitchFamily="34" charset="-122"/>
        </a:defRPr>
      </a:lvl6pPr>
      <a:lvl7pPr marL="1219200" algn="l" rtl="0" fontAlgn="base">
        <a:spcBef>
          <a:spcPct val="0"/>
        </a:spcBef>
        <a:spcAft>
          <a:spcPct val="0"/>
        </a:spcAft>
        <a:defRPr sz="3200" b="1">
          <a:solidFill>
            <a:schemeClr val="tx1"/>
          </a:solidFill>
          <a:latin typeface="微软雅黑" panose="020B0503020204020204" pitchFamily="34" charset="-122"/>
          <a:ea typeface="微软雅黑" panose="020B0503020204020204" pitchFamily="34" charset="-122"/>
        </a:defRPr>
      </a:lvl7pPr>
      <a:lvl8pPr marL="1828800" algn="l" rtl="0" fontAlgn="base">
        <a:spcBef>
          <a:spcPct val="0"/>
        </a:spcBef>
        <a:spcAft>
          <a:spcPct val="0"/>
        </a:spcAft>
        <a:defRPr sz="3200" b="1">
          <a:solidFill>
            <a:schemeClr val="tx1"/>
          </a:solidFill>
          <a:latin typeface="微软雅黑" panose="020B0503020204020204" pitchFamily="34" charset="-122"/>
          <a:ea typeface="微软雅黑" panose="020B0503020204020204" pitchFamily="34" charset="-122"/>
        </a:defRPr>
      </a:lvl8pPr>
      <a:lvl9pPr marL="2438400" algn="l" rtl="0" fontAlgn="base">
        <a:spcBef>
          <a:spcPct val="0"/>
        </a:spcBef>
        <a:spcAft>
          <a:spcPct val="0"/>
        </a:spcAft>
        <a:defRPr sz="3200" b="1">
          <a:solidFill>
            <a:schemeClr val="tx1"/>
          </a:solidFill>
          <a:latin typeface="微软雅黑" panose="020B0503020204020204" pitchFamily="34" charset="-122"/>
          <a:ea typeface="微软雅黑" panose="020B0503020204020204" pitchFamily="34" charset="-122"/>
        </a:defRPr>
      </a:lvl9pPr>
    </p:titleStyle>
    <p:bodyStyle>
      <a:lvl1pPr marL="457200" indent="-457200" algn="l" rtl="0" eaLnBrk="0" fontAlgn="base" hangingPunct="0">
        <a:spcBef>
          <a:spcPct val="20000"/>
        </a:spcBef>
        <a:spcAft>
          <a:spcPct val="0"/>
        </a:spcAft>
        <a:buFont typeface="Arial" panose="020B0604020202020204" pitchFamily="34" charset="0"/>
        <a:buChar char="•"/>
        <a:defRPr sz="4300" kern="1200">
          <a:solidFill>
            <a:schemeClr val="tx1"/>
          </a:solidFill>
          <a:latin typeface="+mn-lt"/>
          <a:ea typeface="+mn-ea"/>
          <a:cs typeface="+mn-cs"/>
        </a:defRPr>
      </a:lvl1pPr>
      <a:lvl2pPr marL="990600" indent="-381000"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4000" indent="-3048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743200" indent="-304800" algn="l"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4" Type="http://schemas.openxmlformats.org/officeDocument/2006/relationships/notesSlide" Target="../notesSlides/notesSlide1.xml"/><Relationship Id="rId13" Type="http://schemas.openxmlformats.org/officeDocument/2006/relationships/slideLayout" Target="../slideLayouts/slideLayout2.xml"/><Relationship Id="rId12" Type="http://schemas.openxmlformats.org/officeDocument/2006/relationships/tags" Target="../tags/tag1.xml"/><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1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13.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14.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17.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tags" Target="../tags/tag18.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3.xml"/><Relationship Id="rId5" Type="http://schemas.openxmlformats.org/officeDocument/2006/relationships/tags" Target="../tags/tag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tags" Target="../tags/tag21.xml"/><Relationship Id="rId2" Type="http://schemas.openxmlformats.org/officeDocument/2006/relationships/image" Target="../media/image20.png"/><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tags" Target="../tags/tag22.xml"/><Relationship Id="rId2" Type="http://schemas.openxmlformats.org/officeDocument/2006/relationships/image" Target="../media/image20.png"/><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1.xml"/><Relationship Id="rId5" Type="http://schemas.openxmlformats.org/officeDocument/2006/relationships/tags" Target="../tags/tag23.xml"/><Relationship Id="rId4" Type="http://schemas.openxmlformats.org/officeDocument/2006/relationships/image" Target="../media/image36.png"/><Relationship Id="rId3" Type="http://schemas.openxmlformats.org/officeDocument/2006/relationships/image" Target="../media/image35.jpeg"/><Relationship Id="rId2" Type="http://schemas.openxmlformats.org/officeDocument/2006/relationships/image" Target="../media/image20.png"/><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tags" Target="../tags/tag24.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xml"/><Relationship Id="rId4" Type="http://schemas.openxmlformats.org/officeDocument/2006/relationships/tags" Target="../tags/tag25.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24.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xml"/><Relationship Id="rId3" Type="http://schemas.openxmlformats.org/officeDocument/2006/relationships/tags" Target="../tags/tag26.xml"/><Relationship Id="rId2" Type="http://schemas.openxmlformats.org/officeDocument/2006/relationships/image" Target="../media/image41.png"/><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tags" Target="../tags/tag27.xml"/><Relationship Id="rId2" Type="http://schemas.openxmlformats.org/officeDocument/2006/relationships/image" Target="../media/image20.png"/><Relationship Id="rId1" Type="http://schemas.openxmlformats.org/officeDocument/2006/relationships/image" Target="../media/image24.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xml"/><Relationship Id="rId3" Type="http://schemas.openxmlformats.org/officeDocument/2006/relationships/tags" Target="../tags/tag30.xml"/><Relationship Id="rId2" Type="http://schemas.openxmlformats.org/officeDocument/2006/relationships/image" Target="../media/image42.png"/><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xml"/><Relationship Id="rId3" Type="http://schemas.openxmlformats.org/officeDocument/2006/relationships/tags" Target="../tags/tag32.xml"/><Relationship Id="rId2" Type="http://schemas.openxmlformats.org/officeDocument/2006/relationships/image" Target="../media/image24.png"/><Relationship Id="rId1" Type="http://schemas.openxmlformats.org/officeDocument/2006/relationships/image" Target="../media/image20.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xml"/><Relationship Id="rId3" Type="http://schemas.openxmlformats.org/officeDocument/2006/relationships/tags" Target="../tags/tag33.xml"/><Relationship Id="rId2" Type="http://schemas.openxmlformats.org/officeDocument/2006/relationships/image" Target="../media/image24.png"/><Relationship Id="rId1" Type="http://schemas.openxmlformats.org/officeDocument/2006/relationships/image" Target="../media/image20.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image" Target="../media/image24.pn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1.xml"/><Relationship Id="rId4" Type="http://schemas.openxmlformats.org/officeDocument/2006/relationships/tags" Target="../tags/tag35.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24.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image" Target="../media/image24.png"/></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1.xml"/><Relationship Id="rId4" Type="http://schemas.openxmlformats.org/officeDocument/2006/relationships/tags" Target="../tags/tag37.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24.png"/></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1.xml"/><Relationship Id="rId4" Type="http://schemas.openxmlformats.org/officeDocument/2006/relationships/tags" Target="../tags/tag38.xml"/><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24.png"/></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1.xml"/><Relationship Id="rId4" Type="http://schemas.openxmlformats.org/officeDocument/2006/relationships/tags" Target="../tags/tag39.xml"/><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24.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xml"/><Relationship Id="rId3" Type="http://schemas.openxmlformats.org/officeDocument/2006/relationships/tags" Target="../tags/tag4.xml"/><Relationship Id="rId2" Type="http://schemas.openxmlformats.org/officeDocument/2006/relationships/image" Target="../media/image21.png"/><Relationship Id="rId1" Type="http://schemas.openxmlformats.org/officeDocument/2006/relationships/image" Target="../media/image20.png"/></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1.xml"/><Relationship Id="rId3" Type="http://schemas.openxmlformats.org/officeDocument/2006/relationships/tags" Target="../tags/tag40.xml"/><Relationship Id="rId2" Type="http://schemas.openxmlformats.org/officeDocument/2006/relationships/image" Target="../media/image51.png"/><Relationship Id="rId1" Type="http://schemas.openxmlformats.org/officeDocument/2006/relationships/image" Target="../media/image24.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image" Target="../media/image24.png"/></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openxmlformats.org/officeDocument/2006/relationships/tags" Target="../tags/tag42.xml"/><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tags" Target="../tags/tag6.xml"/><Relationship Id="rId2" Type="http://schemas.openxmlformats.org/officeDocument/2006/relationships/image" Target="../media/image23.png"/><Relationship Id="rId1" Type="http://schemas.openxmlformats.org/officeDocument/2006/relationships/image" Target="../media/image2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tags" Target="../tags/tag7.xml"/><Relationship Id="rId2" Type="http://schemas.openxmlformats.org/officeDocument/2006/relationships/image" Target="../media/image21.png"/><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8.xml"/><Relationship Id="rId2" Type="http://schemas.openxmlformats.org/officeDocument/2006/relationships/image" Target="../media/image20.png"/><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tags" Target="../tags/tag9.xml"/><Relationship Id="rId2" Type="http://schemas.openxmlformats.org/officeDocument/2006/relationships/image" Target="../media/image20.png"/><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 name="Picture 88" descr="E:\海报\未标题-1737.png"/>
          <p:cNvPicPr>
            <a:picLocks noChangeAspect="1"/>
          </p:cNvPicPr>
          <p:nvPr/>
        </p:nvPicPr>
        <p:blipFill>
          <a:blip r:embed="rId1"/>
          <a:stretch>
            <a:fillRect/>
          </a:stretch>
        </p:blipFill>
        <p:spPr>
          <a:xfrm>
            <a:off x="8026400" y="1306513"/>
            <a:ext cx="2344738" cy="936625"/>
          </a:xfrm>
          <a:prstGeom prst="rect">
            <a:avLst/>
          </a:prstGeom>
          <a:noFill/>
          <a:ln w="9525">
            <a:noFill/>
          </a:ln>
        </p:spPr>
      </p:pic>
      <p:pic>
        <p:nvPicPr>
          <p:cNvPr id="4098" name="Picture 8" descr="未标题-1520"/>
          <p:cNvPicPr>
            <a:picLocks noChangeAspect="1"/>
          </p:cNvPicPr>
          <p:nvPr/>
        </p:nvPicPr>
        <p:blipFill>
          <a:blip r:embed="rId2"/>
          <a:stretch>
            <a:fillRect/>
          </a:stretch>
        </p:blipFill>
        <p:spPr>
          <a:xfrm>
            <a:off x="985838" y="2305050"/>
            <a:ext cx="11017250" cy="184150"/>
          </a:xfrm>
          <a:prstGeom prst="rect">
            <a:avLst/>
          </a:prstGeom>
          <a:noFill/>
          <a:ln w="9525">
            <a:noFill/>
          </a:ln>
        </p:spPr>
      </p:pic>
      <p:sp>
        <p:nvSpPr>
          <p:cNvPr id="37" name="矩形 134"/>
          <p:cNvSpPr>
            <a:spLocks noChangeArrowheads="1"/>
          </p:cNvSpPr>
          <p:nvPr/>
        </p:nvSpPr>
        <p:spPr bwMode="auto">
          <a:xfrm>
            <a:off x="1247775" y="2489200"/>
            <a:ext cx="1011744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600" b="1" strike="noStrike" noProof="1" dirty="0">
                <a:solidFill>
                  <a:srgbClr val="C00000"/>
                </a:solidFill>
                <a:latin typeface="微软雅黑" panose="020B0503020204020204" pitchFamily="34" charset="-122"/>
                <a:ea typeface="微软雅黑" panose="020B0503020204020204" pitchFamily="34" charset="-122"/>
                <a:cs typeface="+mn-cs"/>
                <a:sym typeface="+mn-ea"/>
              </a:rPr>
              <a:t>认真学习贯彻</a:t>
            </a:r>
            <a:r>
              <a:rPr kumimoji="0" lang="zh-CN" altLang="en-US" sz="3600" b="1" i="0" u="none" strike="noStrike" kern="1200" cap="none" spc="0" normalizeH="0" baseline="0" noProof="0" dirty="0">
                <a:ln w="11430"/>
                <a:gradFill>
                  <a:gsLst>
                    <a:gs pos="100000">
                      <a:srgbClr val="7E0000"/>
                    </a:gs>
                    <a:gs pos="0">
                      <a:srgbClr val="FF0000"/>
                    </a:gs>
                  </a:gsLst>
                  <a:lin ang="5400000" scaled="0"/>
                </a:gradFill>
                <a:effectLst>
                  <a:outerShdw dist="25400" dir="9600000" algn="tl">
                    <a:srgbClr val="000000"/>
                  </a:outerShdw>
                  <a:reflection endPos="0" dist="76200" dir="5400000" sy="-100000" algn="bl" rotWithShape="0"/>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中国共产党支部工作条例</a:t>
            </a:r>
            <a:r>
              <a:rPr kumimoji="0" lang="zh-CN" altLang="en-US" sz="2000" b="1" i="0" u="none" strike="noStrike" kern="1200" cap="none" spc="0" normalizeH="0" baseline="0" noProof="0" dirty="0">
                <a:ln w="11430"/>
                <a:gradFill>
                  <a:gsLst>
                    <a:gs pos="100000">
                      <a:srgbClr val="7E0000"/>
                    </a:gs>
                    <a:gs pos="0">
                      <a:srgbClr val="FF0000"/>
                    </a:gs>
                  </a:gsLst>
                  <a:lin ang="5400000" scaled="0"/>
                </a:gradFill>
                <a:effectLst>
                  <a:outerShdw dist="25400" dir="9600000" algn="tl">
                    <a:srgbClr val="000000"/>
                  </a:outerShdw>
                  <a:reflection endPos="0" dist="76200" dir="5400000" sy="-100000" algn="bl" rotWithShape="0"/>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（试行）</a:t>
            </a:r>
            <a:endParaRPr kumimoji="0" lang="zh-CN" altLang="en-US" sz="2000" b="1" i="0" u="none" strike="noStrike" kern="1200" cap="none" spc="0" normalizeH="0" baseline="0" noProof="0" dirty="0">
              <a:ln w="11430"/>
              <a:gradFill>
                <a:gsLst>
                  <a:gs pos="100000">
                    <a:srgbClr val="7E0000"/>
                  </a:gs>
                  <a:gs pos="0">
                    <a:srgbClr val="FF0000"/>
                  </a:gs>
                </a:gsLst>
                <a:lin ang="5400000" scaled="0"/>
              </a:gradFill>
              <a:effectLst>
                <a:outerShdw dist="25400" dir="9600000" algn="tl">
                  <a:srgbClr val="000000"/>
                </a:outerShdw>
                <a:reflection endPos="0" dist="76200" dir="5400000" sy="-100000" algn="bl" rotWithShape="0"/>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4100" name="Picture 2" descr="E:\海报\未标题-2548.png"/>
          <p:cNvPicPr>
            <a:picLocks noChangeAspect="1"/>
          </p:cNvPicPr>
          <p:nvPr/>
        </p:nvPicPr>
        <p:blipFill>
          <a:blip r:embed="rId3"/>
          <a:stretch>
            <a:fillRect/>
          </a:stretch>
        </p:blipFill>
        <p:spPr>
          <a:xfrm>
            <a:off x="5289550" y="477838"/>
            <a:ext cx="1785938" cy="1765300"/>
          </a:xfrm>
          <a:prstGeom prst="rect">
            <a:avLst/>
          </a:prstGeom>
          <a:noFill/>
          <a:ln w="9525">
            <a:noFill/>
          </a:ln>
        </p:spPr>
      </p:pic>
      <p:pic>
        <p:nvPicPr>
          <p:cNvPr id="4101" name="Picture 8" descr="未标题-1520"/>
          <p:cNvPicPr>
            <a:picLocks noChangeAspect="1"/>
          </p:cNvPicPr>
          <p:nvPr/>
        </p:nvPicPr>
        <p:blipFill>
          <a:blip r:embed="rId2"/>
          <a:stretch>
            <a:fillRect/>
          </a:stretch>
        </p:blipFill>
        <p:spPr>
          <a:xfrm>
            <a:off x="1027113" y="3629025"/>
            <a:ext cx="11017250" cy="184150"/>
          </a:xfrm>
          <a:prstGeom prst="rect">
            <a:avLst/>
          </a:prstGeom>
          <a:noFill/>
          <a:ln w="9525">
            <a:noFill/>
          </a:ln>
        </p:spPr>
      </p:pic>
      <p:pic>
        <p:nvPicPr>
          <p:cNvPr id="4102" name="Picture 4" descr="E:\海报\未标题-1795.png"/>
          <p:cNvPicPr>
            <a:picLocks noChangeAspect="1"/>
          </p:cNvPicPr>
          <p:nvPr/>
        </p:nvPicPr>
        <p:blipFill>
          <a:blip r:embed="rId4"/>
          <a:stretch>
            <a:fillRect/>
          </a:stretch>
        </p:blipFill>
        <p:spPr>
          <a:xfrm>
            <a:off x="10109200" y="4187825"/>
            <a:ext cx="1149350" cy="376238"/>
          </a:xfrm>
          <a:prstGeom prst="rect">
            <a:avLst/>
          </a:prstGeom>
          <a:noFill/>
          <a:ln w="9525">
            <a:noFill/>
          </a:ln>
        </p:spPr>
      </p:pic>
      <p:pic>
        <p:nvPicPr>
          <p:cNvPr id="4103" name="Picture 5" descr="E:\海报\未标题-1794.png"/>
          <p:cNvPicPr>
            <a:picLocks noChangeAspect="1"/>
          </p:cNvPicPr>
          <p:nvPr/>
        </p:nvPicPr>
        <p:blipFill>
          <a:blip r:embed="rId5"/>
          <a:stretch>
            <a:fillRect/>
          </a:stretch>
        </p:blipFill>
        <p:spPr>
          <a:xfrm>
            <a:off x="1584325" y="4256088"/>
            <a:ext cx="971550" cy="376237"/>
          </a:xfrm>
          <a:prstGeom prst="rect">
            <a:avLst/>
          </a:prstGeom>
          <a:noFill/>
          <a:ln w="9525">
            <a:noFill/>
          </a:ln>
        </p:spPr>
      </p:pic>
      <p:sp>
        <p:nvSpPr>
          <p:cNvPr id="43" name="对角圆角矩形 42"/>
          <p:cNvSpPr/>
          <p:nvPr/>
        </p:nvSpPr>
        <p:spPr>
          <a:xfrm>
            <a:off x="4683760" y="4759960"/>
            <a:ext cx="3470910" cy="907415"/>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4105" name="TextBox 7"/>
          <p:cNvSpPr txBox="1"/>
          <p:nvPr/>
        </p:nvSpPr>
        <p:spPr>
          <a:xfrm>
            <a:off x="4551363" y="4838700"/>
            <a:ext cx="3475037" cy="828675"/>
          </a:xfrm>
          <a:prstGeom prst="rect">
            <a:avLst/>
          </a:prstGeom>
          <a:noFill/>
          <a:ln w="9525">
            <a:noFill/>
          </a:ln>
        </p:spPr>
        <p:txBody>
          <a:bodyPr lIns="91433" tIns="45716" rIns="91433" bIns="45716">
            <a:spAutoFit/>
          </a:bodyPr>
          <a:p>
            <a:pPr algn="ctr"/>
            <a:r>
              <a:rPr lang="zh-CN" altLang="en-US" sz="2400" b="1" dirty="0">
                <a:solidFill>
                  <a:srgbClr val="FAFE5E"/>
                </a:solidFill>
                <a:latin typeface="微软雅黑" panose="020B0503020204020204" pitchFamily="34" charset="-122"/>
                <a:ea typeface="微软雅黑" panose="020B0503020204020204" pitchFamily="34" charset="-122"/>
              </a:rPr>
              <a:t>况   由  志</a:t>
            </a:r>
            <a:endParaRPr lang="zh-CN" altLang="en-US" sz="2400" b="1" dirty="0">
              <a:solidFill>
                <a:srgbClr val="FAFE5E"/>
              </a:solidFill>
              <a:latin typeface="微软雅黑" panose="020B0503020204020204" pitchFamily="34" charset="-122"/>
              <a:ea typeface="微软雅黑" panose="020B0503020204020204" pitchFamily="34" charset="-122"/>
            </a:endParaRPr>
          </a:p>
          <a:p>
            <a:pPr algn="ctr"/>
            <a:r>
              <a:rPr lang="zh-CN" altLang="en-US" sz="2400" b="1" dirty="0">
                <a:solidFill>
                  <a:srgbClr val="FAFE5E"/>
                </a:solidFill>
                <a:latin typeface="微软雅黑" panose="020B0503020204020204" pitchFamily="34" charset="-122"/>
                <a:ea typeface="微软雅黑" panose="020B0503020204020204" pitchFamily="34" charset="-122"/>
              </a:rPr>
              <a:t>2018年12月13日</a:t>
            </a:r>
            <a:endParaRPr lang="zh-CN" altLang="en-US" sz="2400" b="1" dirty="0">
              <a:solidFill>
                <a:srgbClr val="FAFE5E"/>
              </a:solidFill>
              <a:latin typeface="微软雅黑" panose="020B0503020204020204" pitchFamily="34" charset="-122"/>
              <a:ea typeface="微软雅黑" panose="020B0503020204020204" pitchFamily="34" charset="-122"/>
            </a:endParaRPr>
          </a:p>
        </p:txBody>
      </p:sp>
      <p:sp>
        <p:nvSpPr>
          <p:cNvPr id="4106" name="TextBox 63"/>
          <p:cNvSpPr txBox="1"/>
          <p:nvPr/>
        </p:nvSpPr>
        <p:spPr>
          <a:xfrm>
            <a:off x="-3021012" y="9615488"/>
            <a:ext cx="585787" cy="238125"/>
          </a:xfrm>
          <a:prstGeom prst="rect">
            <a:avLst/>
          </a:prstGeom>
          <a:noFill/>
          <a:ln w="9525">
            <a:noFill/>
          </a:ln>
        </p:spPr>
        <p:txBody>
          <a:bodyPr wrap="none" lIns="159736" tIns="79868" rIns="159736" bIns="79868">
            <a:spAutoFit/>
          </a:bodyPr>
          <a:p>
            <a:pPr defTabSz="1198880"/>
            <a:r>
              <a:rPr lang="zh-CN" altLang="en-US" sz="100" dirty="0">
                <a:solidFill>
                  <a:srgbClr val="CC6600"/>
                </a:solidFill>
                <a:latin typeface="Arial" panose="020B0604020202020204" pitchFamily="34" charset="0"/>
              </a:rPr>
              <a:t>素材风暴：</a:t>
            </a:r>
            <a:r>
              <a:rPr lang="en-US" altLang="zh-CN" sz="100" dirty="0">
                <a:solidFill>
                  <a:srgbClr val="CC6600"/>
                </a:solidFill>
                <a:latin typeface="Arial" panose="020B0604020202020204" pitchFamily="34" charset="0"/>
              </a:rPr>
              <a:t>http://www.sucaifengbao.com/</a:t>
            </a:r>
            <a:endParaRPr lang="en-US" altLang="zh-CN" sz="100" dirty="0">
              <a:solidFill>
                <a:srgbClr val="CC6600"/>
              </a:solidFill>
              <a:latin typeface="Arial" panose="020B0604020202020204" pitchFamily="34" charset="0"/>
            </a:endParaRPr>
          </a:p>
          <a:p>
            <a:pPr defTabSz="1198880"/>
            <a:r>
              <a:rPr lang="en-US" altLang="zh-CN" sz="100" dirty="0">
                <a:solidFill>
                  <a:srgbClr val="CC6600"/>
                </a:solidFill>
                <a:latin typeface="Arial" panose="020B0604020202020204" pitchFamily="34" charset="0"/>
              </a:rPr>
              <a:t>PPT</a:t>
            </a:r>
            <a:r>
              <a:rPr lang="zh-CN" altLang="en-US" sz="100" dirty="0">
                <a:solidFill>
                  <a:srgbClr val="CC6600"/>
                </a:solidFill>
                <a:latin typeface="Arial" panose="020B0604020202020204" pitchFamily="34" charset="0"/>
              </a:rPr>
              <a:t>模板：</a:t>
            </a:r>
            <a:r>
              <a:rPr lang="en-US" altLang="zh-CN" sz="100" dirty="0">
                <a:solidFill>
                  <a:srgbClr val="CC6600"/>
                </a:solidFill>
                <a:latin typeface="Arial" panose="020B0604020202020204" pitchFamily="34" charset="0"/>
              </a:rPr>
              <a:t>http://www.sucaifengbao.com/ppt/</a:t>
            </a:r>
            <a:endParaRPr lang="en-US" altLang="zh-CN" sz="100" dirty="0">
              <a:solidFill>
                <a:srgbClr val="CC6600"/>
              </a:solidFill>
              <a:latin typeface="Arial" panose="020B0604020202020204" pitchFamily="34" charset="0"/>
            </a:endParaRPr>
          </a:p>
          <a:p>
            <a:pPr defTabSz="1198880"/>
            <a:r>
              <a:rPr lang="en-US" altLang="zh-CN" sz="100" dirty="0">
                <a:solidFill>
                  <a:srgbClr val="CC6600"/>
                </a:solidFill>
                <a:latin typeface="Arial" panose="020B0604020202020204" pitchFamily="34" charset="0"/>
              </a:rPr>
              <a:t>AE</a:t>
            </a:r>
            <a:r>
              <a:rPr lang="zh-CN" altLang="en-US" sz="100" dirty="0">
                <a:solidFill>
                  <a:srgbClr val="CC6600"/>
                </a:solidFill>
                <a:latin typeface="Arial" panose="020B0604020202020204" pitchFamily="34" charset="0"/>
              </a:rPr>
              <a:t>视频：</a:t>
            </a:r>
            <a:r>
              <a:rPr lang="en-US" altLang="zh-CN" sz="100" dirty="0">
                <a:solidFill>
                  <a:srgbClr val="CC6600"/>
                </a:solidFill>
                <a:latin typeface="Arial" panose="020B0604020202020204" pitchFamily="34" charset="0"/>
              </a:rPr>
              <a:t>http://www.sucaifengbao.com/ae/</a:t>
            </a:r>
            <a:endParaRPr lang="en-US" altLang="zh-CN" sz="100" dirty="0">
              <a:solidFill>
                <a:srgbClr val="CC6600"/>
              </a:solidFill>
              <a:latin typeface="Arial" panose="020B0604020202020204" pitchFamily="34" charset="0"/>
            </a:endParaRPr>
          </a:p>
          <a:p>
            <a:pPr defTabSz="1198880"/>
            <a:r>
              <a:rPr lang="en-US" altLang="zh-CN" sz="100" dirty="0">
                <a:solidFill>
                  <a:srgbClr val="CC6600"/>
                </a:solidFill>
                <a:latin typeface="Arial" panose="020B0604020202020204" pitchFamily="34" charset="0"/>
              </a:rPr>
              <a:t>PSD</a:t>
            </a:r>
            <a:r>
              <a:rPr lang="zh-CN" altLang="en-US" sz="100" dirty="0">
                <a:solidFill>
                  <a:srgbClr val="CC6600"/>
                </a:solidFill>
                <a:latin typeface="Arial" panose="020B0604020202020204" pitchFamily="34" charset="0"/>
              </a:rPr>
              <a:t>素材：</a:t>
            </a:r>
            <a:r>
              <a:rPr lang="en-US" altLang="zh-CN" sz="100" dirty="0">
                <a:solidFill>
                  <a:srgbClr val="CC6600"/>
                </a:solidFill>
                <a:latin typeface="Arial" panose="020B0604020202020204" pitchFamily="34" charset="0"/>
              </a:rPr>
              <a:t>http://www.sucaifengbao.com/psd/</a:t>
            </a:r>
            <a:endParaRPr lang="en-US" altLang="zh-CN" sz="100" dirty="0">
              <a:solidFill>
                <a:srgbClr val="CC6600"/>
              </a:solidFill>
              <a:latin typeface="Arial" panose="020B0604020202020204" pitchFamily="34" charset="0"/>
            </a:endParaRPr>
          </a:p>
          <a:p>
            <a:pPr defTabSz="1198880"/>
            <a:r>
              <a:rPr lang="zh-CN" altLang="en-US" sz="100" dirty="0">
                <a:solidFill>
                  <a:srgbClr val="CC6600"/>
                </a:solidFill>
                <a:latin typeface="Arial" panose="020B0604020202020204" pitchFamily="34" charset="0"/>
              </a:rPr>
              <a:t>矢量素材：</a:t>
            </a:r>
            <a:r>
              <a:rPr lang="en-US" altLang="zh-CN" sz="100" dirty="0">
                <a:solidFill>
                  <a:srgbClr val="CC6600"/>
                </a:solidFill>
                <a:latin typeface="Arial" panose="020B0604020202020204" pitchFamily="34" charset="0"/>
              </a:rPr>
              <a:t>http://www.sucaifengbao.com/vector/</a:t>
            </a:r>
            <a:endParaRPr lang="en-US" altLang="zh-CN" sz="100" dirty="0">
              <a:solidFill>
                <a:srgbClr val="CC6600"/>
              </a:solidFill>
              <a:latin typeface="Arial" panose="020B0604020202020204" pitchFamily="34" charset="0"/>
            </a:endParaRPr>
          </a:p>
        </p:txBody>
      </p:sp>
      <p:sp>
        <p:nvSpPr>
          <p:cNvPr id="4107" name="TextBox 63"/>
          <p:cNvSpPr txBox="1"/>
          <p:nvPr/>
        </p:nvSpPr>
        <p:spPr>
          <a:xfrm>
            <a:off x="-3021012" y="9615488"/>
            <a:ext cx="585787" cy="238125"/>
          </a:xfrm>
          <a:prstGeom prst="rect">
            <a:avLst/>
          </a:prstGeom>
          <a:noFill/>
          <a:ln w="9525">
            <a:noFill/>
          </a:ln>
        </p:spPr>
        <p:txBody>
          <a:bodyPr wrap="none" lIns="159736" tIns="79868" rIns="159736" bIns="79868">
            <a:spAutoFit/>
          </a:bodyPr>
          <a:p>
            <a:pPr defTabSz="1198880"/>
            <a:r>
              <a:rPr lang="zh-CN" altLang="en-US" sz="100" dirty="0">
                <a:solidFill>
                  <a:srgbClr val="CC6600"/>
                </a:solidFill>
                <a:latin typeface="Arial" panose="020B0604020202020204" pitchFamily="34" charset="0"/>
              </a:rPr>
              <a:t>素材风暴：</a:t>
            </a:r>
            <a:r>
              <a:rPr lang="en-US" altLang="zh-CN" sz="100" dirty="0">
                <a:solidFill>
                  <a:srgbClr val="CC6600"/>
                </a:solidFill>
                <a:latin typeface="Arial" panose="020B0604020202020204" pitchFamily="34" charset="0"/>
              </a:rPr>
              <a:t>http://www.sucaifengbao.com/</a:t>
            </a:r>
            <a:endParaRPr lang="en-US" altLang="zh-CN" sz="100" dirty="0">
              <a:solidFill>
                <a:srgbClr val="CC6600"/>
              </a:solidFill>
              <a:latin typeface="Arial" panose="020B0604020202020204" pitchFamily="34" charset="0"/>
            </a:endParaRPr>
          </a:p>
          <a:p>
            <a:pPr defTabSz="1198880"/>
            <a:r>
              <a:rPr lang="en-US" altLang="zh-CN" sz="100" dirty="0">
                <a:solidFill>
                  <a:srgbClr val="CC6600"/>
                </a:solidFill>
                <a:latin typeface="Arial" panose="020B0604020202020204" pitchFamily="34" charset="0"/>
              </a:rPr>
              <a:t>PPT</a:t>
            </a:r>
            <a:r>
              <a:rPr lang="zh-CN" altLang="en-US" sz="100" dirty="0">
                <a:solidFill>
                  <a:srgbClr val="CC6600"/>
                </a:solidFill>
                <a:latin typeface="Arial" panose="020B0604020202020204" pitchFamily="34" charset="0"/>
              </a:rPr>
              <a:t>模板：</a:t>
            </a:r>
            <a:r>
              <a:rPr lang="en-US" altLang="zh-CN" sz="100" dirty="0">
                <a:solidFill>
                  <a:srgbClr val="CC6600"/>
                </a:solidFill>
                <a:latin typeface="Arial" panose="020B0604020202020204" pitchFamily="34" charset="0"/>
              </a:rPr>
              <a:t>http://www.sucaifengbao.com/ppt/</a:t>
            </a:r>
            <a:endParaRPr lang="en-US" altLang="zh-CN" sz="100" dirty="0">
              <a:solidFill>
                <a:srgbClr val="CC6600"/>
              </a:solidFill>
              <a:latin typeface="Arial" panose="020B0604020202020204" pitchFamily="34" charset="0"/>
            </a:endParaRPr>
          </a:p>
          <a:p>
            <a:pPr defTabSz="1198880"/>
            <a:r>
              <a:rPr lang="en-US" altLang="zh-CN" sz="100" dirty="0">
                <a:solidFill>
                  <a:srgbClr val="CC6600"/>
                </a:solidFill>
                <a:latin typeface="Arial" panose="020B0604020202020204" pitchFamily="34" charset="0"/>
              </a:rPr>
              <a:t>AE</a:t>
            </a:r>
            <a:r>
              <a:rPr lang="zh-CN" altLang="en-US" sz="100" dirty="0">
                <a:solidFill>
                  <a:srgbClr val="CC6600"/>
                </a:solidFill>
                <a:latin typeface="Arial" panose="020B0604020202020204" pitchFamily="34" charset="0"/>
              </a:rPr>
              <a:t>视频：</a:t>
            </a:r>
            <a:r>
              <a:rPr lang="en-US" altLang="zh-CN" sz="100" dirty="0">
                <a:solidFill>
                  <a:srgbClr val="CC6600"/>
                </a:solidFill>
                <a:latin typeface="Arial" panose="020B0604020202020204" pitchFamily="34" charset="0"/>
              </a:rPr>
              <a:t>http://www.sucaifengbao.com/ae/</a:t>
            </a:r>
            <a:endParaRPr lang="en-US" altLang="zh-CN" sz="100" dirty="0">
              <a:solidFill>
                <a:srgbClr val="CC6600"/>
              </a:solidFill>
              <a:latin typeface="Arial" panose="020B0604020202020204" pitchFamily="34" charset="0"/>
            </a:endParaRPr>
          </a:p>
          <a:p>
            <a:pPr defTabSz="1198880"/>
            <a:r>
              <a:rPr lang="en-US" altLang="zh-CN" sz="100" dirty="0">
                <a:solidFill>
                  <a:srgbClr val="CC6600"/>
                </a:solidFill>
                <a:latin typeface="Arial" panose="020B0604020202020204" pitchFamily="34" charset="0"/>
              </a:rPr>
              <a:t>PSD</a:t>
            </a:r>
            <a:r>
              <a:rPr lang="zh-CN" altLang="en-US" sz="100" dirty="0">
                <a:solidFill>
                  <a:srgbClr val="CC6600"/>
                </a:solidFill>
                <a:latin typeface="Arial" panose="020B0604020202020204" pitchFamily="34" charset="0"/>
              </a:rPr>
              <a:t>素材：</a:t>
            </a:r>
            <a:r>
              <a:rPr lang="en-US" altLang="zh-CN" sz="100" dirty="0">
                <a:solidFill>
                  <a:srgbClr val="CC6600"/>
                </a:solidFill>
                <a:latin typeface="Arial" panose="020B0604020202020204" pitchFamily="34" charset="0"/>
              </a:rPr>
              <a:t>http://www.sucaifengbao.com/psd/</a:t>
            </a:r>
            <a:endParaRPr lang="en-US" altLang="zh-CN" sz="100" dirty="0">
              <a:solidFill>
                <a:srgbClr val="CC6600"/>
              </a:solidFill>
              <a:latin typeface="Arial" panose="020B0604020202020204" pitchFamily="34" charset="0"/>
            </a:endParaRPr>
          </a:p>
          <a:p>
            <a:pPr defTabSz="1198880"/>
            <a:r>
              <a:rPr lang="zh-CN" altLang="en-US" sz="100" dirty="0">
                <a:solidFill>
                  <a:srgbClr val="CC6600"/>
                </a:solidFill>
                <a:latin typeface="Arial" panose="020B0604020202020204" pitchFamily="34" charset="0"/>
              </a:rPr>
              <a:t>矢量素材：</a:t>
            </a:r>
            <a:r>
              <a:rPr lang="en-US" altLang="zh-CN" sz="100" dirty="0">
                <a:solidFill>
                  <a:srgbClr val="CC6600"/>
                </a:solidFill>
                <a:latin typeface="Arial" panose="020B0604020202020204" pitchFamily="34" charset="0"/>
              </a:rPr>
              <a:t>http://www.sucaifengbao.com/vector/</a:t>
            </a:r>
            <a:endParaRPr lang="en-US" altLang="zh-CN" sz="100" dirty="0">
              <a:solidFill>
                <a:srgbClr val="CC6600"/>
              </a:solidFill>
              <a:latin typeface="Arial" panose="020B0604020202020204" pitchFamily="34" charset="0"/>
            </a:endParaRPr>
          </a:p>
        </p:txBody>
      </p:sp>
      <p:grpSp>
        <p:nvGrpSpPr>
          <p:cNvPr id="50" name="五角星 64"/>
          <p:cNvGrpSpPr/>
          <p:nvPr/>
        </p:nvGrpSpPr>
        <p:grpSpPr>
          <a:xfrm>
            <a:off x="-10679112" y="4154488"/>
            <a:ext cx="10364787" cy="10769600"/>
            <a:chOff x="-3506" y="1828"/>
            <a:chExt cx="3767" cy="3832"/>
          </a:xfrm>
        </p:grpSpPr>
        <p:pic>
          <p:nvPicPr>
            <p:cNvPr id="4109" name="五角星 64"/>
            <p:cNvPicPr/>
            <p:nvPr/>
          </p:nvPicPr>
          <p:blipFill>
            <a:blip r:embed="rId6"/>
            <a:stretch>
              <a:fillRect/>
            </a:stretch>
          </p:blipFill>
          <p:spPr>
            <a:xfrm>
              <a:off x="-3506" y="1828"/>
              <a:ext cx="3767" cy="3832"/>
            </a:xfrm>
            <a:prstGeom prst="rect">
              <a:avLst/>
            </a:prstGeom>
            <a:noFill/>
            <a:ln w="9525">
              <a:noFill/>
            </a:ln>
          </p:spPr>
        </p:pic>
        <p:sp>
          <p:nvSpPr>
            <p:cNvPr id="4110" name="Text Box 46"/>
            <p:cNvSpPr txBox="1"/>
            <p:nvPr/>
          </p:nvSpPr>
          <p:spPr>
            <a:xfrm rot="-453135">
              <a:off x="-1867" y="3540"/>
              <a:ext cx="562" cy="562"/>
            </a:xfrm>
            <a:prstGeom prst="rect">
              <a:avLst/>
            </a:prstGeom>
            <a:noFill/>
            <a:ln w="9525">
              <a:noFill/>
            </a:ln>
          </p:spPr>
          <p:txBody>
            <a:bodyPr lIns="119796" tIns="59898" rIns="119796" bIns="59898" anchor="ctr"/>
            <a:p>
              <a:pPr algn="ctr" defTabSz="1198880"/>
              <a:endParaRPr lang="zh-CN" altLang="en-US" sz="2800" dirty="0">
                <a:solidFill>
                  <a:srgbClr val="FFFFFF"/>
                </a:solidFill>
                <a:latin typeface="Calibri" panose="020F0502020204030204" pitchFamily="34" charset="0"/>
              </a:endParaRPr>
            </a:p>
          </p:txBody>
        </p:sp>
      </p:grpSp>
      <p:grpSp>
        <p:nvGrpSpPr>
          <p:cNvPr id="4111" name="五角星 65"/>
          <p:cNvGrpSpPr/>
          <p:nvPr/>
        </p:nvGrpSpPr>
        <p:grpSpPr>
          <a:xfrm>
            <a:off x="-6411912" y="7445375"/>
            <a:ext cx="8020050" cy="8255000"/>
            <a:chOff x="-1955" y="2999"/>
            <a:chExt cx="2915" cy="2938"/>
          </a:xfrm>
        </p:grpSpPr>
        <p:pic>
          <p:nvPicPr>
            <p:cNvPr id="4112" name="五角星 65"/>
            <p:cNvPicPr/>
            <p:nvPr/>
          </p:nvPicPr>
          <p:blipFill>
            <a:blip r:embed="rId7"/>
            <a:stretch>
              <a:fillRect/>
            </a:stretch>
          </p:blipFill>
          <p:spPr>
            <a:xfrm>
              <a:off x="-1955" y="2999"/>
              <a:ext cx="2915" cy="2938"/>
            </a:xfrm>
            <a:prstGeom prst="rect">
              <a:avLst/>
            </a:prstGeom>
            <a:noFill/>
            <a:ln w="9525">
              <a:noFill/>
            </a:ln>
          </p:spPr>
        </p:pic>
        <p:sp>
          <p:nvSpPr>
            <p:cNvPr id="4113" name="Text Box 49"/>
            <p:cNvSpPr txBox="1"/>
            <p:nvPr/>
          </p:nvSpPr>
          <p:spPr>
            <a:xfrm rot="-453135">
              <a:off x="-598" y="4383"/>
              <a:ext cx="233" cy="233"/>
            </a:xfrm>
            <a:prstGeom prst="rect">
              <a:avLst/>
            </a:prstGeom>
            <a:noFill/>
            <a:ln w="9525">
              <a:noFill/>
            </a:ln>
          </p:spPr>
          <p:txBody>
            <a:bodyPr lIns="119796" tIns="59898" rIns="119796" bIns="59898" anchor="ctr"/>
            <a:p>
              <a:pPr algn="ctr" defTabSz="1198880"/>
              <a:endParaRPr lang="zh-CN" altLang="en-US" sz="2800" dirty="0">
                <a:solidFill>
                  <a:srgbClr val="FFFFFF"/>
                </a:solidFill>
                <a:latin typeface="Calibri" panose="020F0502020204030204" pitchFamily="34" charset="0"/>
              </a:endParaRPr>
            </a:p>
          </p:txBody>
        </p:sp>
      </p:grpSp>
      <p:grpSp>
        <p:nvGrpSpPr>
          <p:cNvPr id="58" name="五角星 66"/>
          <p:cNvGrpSpPr/>
          <p:nvPr/>
        </p:nvGrpSpPr>
        <p:grpSpPr>
          <a:xfrm>
            <a:off x="-5770562" y="7446963"/>
            <a:ext cx="7196137" cy="7386637"/>
            <a:chOff x="-1482" y="2634"/>
            <a:chExt cx="2615" cy="2627"/>
          </a:xfrm>
        </p:grpSpPr>
        <p:pic>
          <p:nvPicPr>
            <p:cNvPr id="4115" name="五角星 66"/>
            <p:cNvPicPr/>
            <p:nvPr/>
          </p:nvPicPr>
          <p:blipFill>
            <a:blip r:embed="rId8"/>
            <a:stretch>
              <a:fillRect/>
            </a:stretch>
          </p:blipFill>
          <p:spPr>
            <a:xfrm>
              <a:off x="-1482" y="2634"/>
              <a:ext cx="2615" cy="2627"/>
            </a:xfrm>
            <a:prstGeom prst="rect">
              <a:avLst/>
            </a:prstGeom>
            <a:noFill/>
            <a:ln w="9525">
              <a:noFill/>
            </a:ln>
          </p:spPr>
        </p:pic>
        <p:sp>
          <p:nvSpPr>
            <p:cNvPr id="4116" name="Text Box 52"/>
            <p:cNvSpPr txBox="1"/>
            <p:nvPr/>
          </p:nvSpPr>
          <p:spPr>
            <a:xfrm rot="-453135">
              <a:off x="-226" y="3906"/>
              <a:ext cx="116" cy="116"/>
            </a:xfrm>
            <a:prstGeom prst="rect">
              <a:avLst/>
            </a:prstGeom>
            <a:noFill/>
            <a:ln w="9525">
              <a:noFill/>
            </a:ln>
          </p:spPr>
          <p:txBody>
            <a:bodyPr lIns="119796" tIns="59898" rIns="119796" bIns="59898" anchor="ctr"/>
            <a:p>
              <a:pPr algn="ctr" defTabSz="1198880"/>
              <a:endParaRPr lang="zh-CN" altLang="en-US" sz="2800" dirty="0">
                <a:solidFill>
                  <a:srgbClr val="FFFFFF"/>
                </a:solidFill>
                <a:latin typeface="Calibri" panose="020F0502020204030204" pitchFamily="34" charset="0"/>
              </a:endParaRPr>
            </a:p>
          </p:txBody>
        </p:sp>
      </p:grpSp>
      <p:sp>
        <p:nvSpPr>
          <p:cNvPr id="4117" name="Text Box 55"/>
          <p:cNvSpPr txBox="1"/>
          <p:nvPr/>
        </p:nvSpPr>
        <p:spPr>
          <a:xfrm rot="-453135">
            <a:off x="628650" y="8253413"/>
            <a:ext cx="661988" cy="433387"/>
          </a:xfrm>
          <a:prstGeom prst="rect">
            <a:avLst/>
          </a:prstGeom>
          <a:noFill/>
          <a:ln w="9525">
            <a:noFill/>
          </a:ln>
        </p:spPr>
        <p:txBody>
          <a:bodyPr lIns="119796" tIns="59898" rIns="119796" bIns="59898" anchor="ctr"/>
          <a:p>
            <a:pPr algn="ctr" defTabSz="1198880"/>
            <a:endParaRPr lang="zh-CN" altLang="en-US" sz="2800" dirty="0">
              <a:solidFill>
                <a:srgbClr val="FFFFFF"/>
              </a:solidFill>
              <a:latin typeface="Calibri" panose="020F0502020204030204" pitchFamily="34" charset="0"/>
            </a:endParaRPr>
          </a:p>
        </p:txBody>
      </p:sp>
      <p:grpSp>
        <p:nvGrpSpPr>
          <p:cNvPr id="4118" name="五角星 68"/>
          <p:cNvGrpSpPr/>
          <p:nvPr/>
        </p:nvGrpSpPr>
        <p:grpSpPr>
          <a:xfrm>
            <a:off x="-9061450" y="7185025"/>
            <a:ext cx="8027988" cy="8266113"/>
            <a:chOff x="-2918" y="2907"/>
            <a:chExt cx="2918" cy="2941"/>
          </a:xfrm>
        </p:grpSpPr>
        <p:pic>
          <p:nvPicPr>
            <p:cNvPr id="4119" name="五角星 68"/>
            <p:cNvPicPr/>
            <p:nvPr/>
          </p:nvPicPr>
          <p:blipFill>
            <a:blip r:embed="rId9"/>
            <a:stretch>
              <a:fillRect/>
            </a:stretch>
          </p:blipFill>
          <p:spPr>
            <a:xfrm>
              <a:off x="-2918" y="2907"/>
              <a:ext cx="2918" cy="2941"/>
            </a:xfrm>
            <a:prstGeom prst="rect">
              <a:avLst/>
            </a:prstGeom>
            <a:noFill/>
            <a:ln w="9525">
              <a:noFill/>
            </a:ln>
          </p:spPr>
        </p:pic>
        <p:sp>
          <p:nvSpPr>
            <p:cNvPr id="4120" name="Text Box 58"/>
            <p:cNvSpPr txBox="1"/>
            <p:nvPr/>
          </p:nvSpPr>
          <p:spPr>
            <a:xfrm rot="-453135">
              <a:off x="-1560" y="4292"/>
              <a:ext cx="232" cy="233"/>
            </a:xfrm>
            <a:prstGeom prst="rect">
              <a:avLst/>
            </a:prstGeom>
            <a:noFill/>
            <a:ln w="9525">
              <a:noFill/>
            </a:ln>
          </p:spPr>
          <p:txBody>
            <a:bodyPr lIns="119796" tIns="59898" rIns="119796" bIns="59898" anchor="ctr"/>
            <a:p>
              <a:pPr algn="ctr" defTabSz="1198880"/>
              <a:endParaRPr lang="zh-CN" altLang="en-US" sz="2800" dirty="0">
                <a:solidFill>
                  <a:srgbClr val="FFFFFF"/>
                </a:solidFill>
                <a:latin typeface="Calibri" panose="020F0502020204030204" pitchFamily="34" charset="0"/>
              </a:endParaRPr>
            </a:p>
          </p:txBody>
        </p:sp>
      </p:grpSp>
      <p:grpSp>
        <p:nvGrpSpPr>
          <p:cNvPr id="71" name="五角星 69"/>
          <p:cNvGrpSpPr/>
          <p:nvPr/>
        </p:nvGrpSpPr>
        <p:grpSpPr>
          <a:xfrm>
            <a:off x="-7235825" y="6559550"/>
            <a:ext cx="7185025" cy="7373938"/>
            <a:chOff x="-2254" y="2684"/>
            <a:chExt cx="2611" cy="2623"/>
          </a:xfrm>
        </p:grpSpPr>
        <p:pic>
          <p:nvPicPr>
            <p:cNvPr id="4122" name="五角星 69"/>
            <p:cNvPicPr/>
            <p:nvPr/>
          </p:nvPicPr>
          <p:blipFill>
            <a:blip r:embed="rId10"/>
            <a:stretch>
              <a:fillRect/>
            </a:stretch>
          </p:blipFill>
          <p:spPr>
            <a:xfrm>
              <a:off x="-2254" y="2684"/>
              <a:ext cx="2611" cy="2623"/>
            </a:xfrm>
            <a:prstGeom prst="rect">
              <a:avLst/>
            </a:prstGeom>
            <a:noFill/>
            <a:ln w="9525">
              <a:noFill/>
            </a:ln>
          </p:spPr>
        </p:pic>
        <p:sp>
          <p:nvSpPr>
            <p:cNvPr id="4123" name="Text Box 61"/>
            <p:cNvSpPr txBox="1"/>
            <p:nvPr/>
          </p:nvSpPr>
          <p:spPr>
            <a:xfrm rot="-453135">
              <a:off x="-997" y="3954"/>
              <a:ext cx="115" cy="115"/>
            </a:xfrm>
            <a:prstGeom prst="rect">
              <a:avLst/>
            </a:prstGeom>
            <a:noFill/>
            <a:ln w="9525">
              <a:noFill/>
            </a:ln>
          </p:spPr>
          <p:txBody>
            <a:bodyPr lIns="119796" tIns="59898" rIns="119796" bIns="59898" anchor="ctr"/>
            <a:p>
              <a:pPr algn="ctr" defTabSz="1198880"/>
              <a:endParaRPr lang="zh-CN" altLang="en-US" sz="2800" dirty="0">
                <a:solidFill>
                  <a:srgbClr val="FFFFFF"/>
                </a:solidFill>
                <a:latin typeface="Calibri" panose="020F0502020204030204" pitchFamily="34" charset="0"/>
              </a:endParaRPr>
            </a:p>
          </p:txBody>
        </p:sp>
      </p:grpSp>
      <p:grpSp>
        <p:nvGrpSpPr>
          <p:cNvPr id="75" name="五角星 70"/>
          <p:cNvGrpSpPr/>
          <p:nvPr/>
        </p:nvGrpSpPr>
        <p:grpSpPr>
          <a:xfrm>
            <a:off x="-10582275" y="2565400"/>
            <a:ext cx="10372725" cy="10763250"/>
            <a:chOff x="-2935" y="2018"/>
            <a:chExt cx="3770" cy="3829"/>
          </a:xfrm>
        </p:grpSpPr>
        <p:pic>
          <p:nvPicPr>
            <p:cNvPr id="4125" name="五角星 70"/>
            <p:cNvPicPr/>
            <p:nvPr/>
          </p:nvPicPr>
          <p:blipFill>
            <a:blip r:embed="rId11"/>
            <a:stretch>
              <a:fillRect/>
            </a:stretch>
          </p:blipFill>
          <p:spPr>
            <a:xfrm>
              <a:off x="-2935" y="2018"/>
              <a:ext cx="3770" cy="3829"/>
            </a:xfrm>
            <a:prstGeom prst="rect">
              <a:avLst/>
            </a:prstGeom>
            <a:noFill/>
            <a:ln w="9525">
              <a:noFill/>
            </a:ln>
          </p:spPr>
        </p:pic>
        <p:sp>
          <p:nvSpPr>
            <p:cNvPr id="4126" name="Text Box 64"/>
            <p:cNvSpPr txBox="1"/>
            <p:nvPr/>
          </p:nvSpPr>
          <p:spPr>
            <a:xfrm rot="-453135">
              <a:off x="-845" y="3646"/>
              <a:ext cx="562" cy="562"/>
            </a:xfrm>
            <a:prstGeom prst="rect">
              <a:avLst/>
            </a:prstGeom>
            <a:noFill/>
            <a:ln w="9525">
              <a:noFill/>
            </a:ln>
          </p:spPr>
          <p:txBody>
            <a:bodyPr lIns="119796" tIns="59898" rIns="119796" bIns="59898" anchor="ctr"/>
            <a:p>
              <a:pPr algn="ctr" defTabSz="1198880"/>
              <a:endParaRPr lang="zh-CN" altLang="en-US" sz="2800" dirty="0">
                <a:solidFill>
                  <a:srgbClr val="FFFFFF"/>
                </a:solidFill>
                <a:latin typeface="Calibri" panose="020F0502020204030204" pitchFamily="34" charset="0"/>
              </a:endParaRPr>
            </a:p>
          </p:txBody>
        </p:sp>
      </p:grpSp>
      <p:sp>
        <p:nvSpPr>
          <p:cNvPr id="3" name="矩形 134"/>
          <p:cNvSpPr>
            <a:spLocks noChangeArrowheads="1"/>
          </p:cNvSpPr>
          <p:nvPr/>
        </p:nvSpPr>
        <p:spPr bwMode="auto">
          <a:xfrm>
            <a:off x="2637790" y="3126740"/>
            <a:ext cx="760665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600" b="1" strike="noStrike" noProof="1" dirty="0">
                <a:solidFill>
                  <a:srgbClr val="C00000"/>
                </a:solidFill>
                <a:latin typeface="微软雅黑" panose="020B0503020204020204" pitchFamily="34" charset="-122"/>
                <a:ea typeface="微软雅黑" panose="020B0503020204020204" pitchFamily="34" charset="-122"/>
                <a:cs typeface="+mn-cs"/>
                <a:sym typeface="+mn-ea"/>
              </a:rPr>
              <a:t>大力推进社会组织党支部建设</a:t>
            </a:r>
            <a:endParaRPr kumimoji="0" lang="zh-CN" altLang="en-US" sz="2000" b="1" i="0" u="none" strike="noStrike" kern="1200" cap="none" spc="0" normalizeH="0" baseline="0" noProof="0" dirty="0">
              <a:ln w="11430"/>
              <a:gradFill>
                <a:gsLst>
                  <a:gs pos="100000">
                    <a:srgbClr val="7E0000"/>
                  </a:gs>
                  <a:gs pos="0">
                    <a:srgbClr val="FF0000"/>
                  </a:gs>
                </a:gsLst>
                <a:lin ang="5400000" scaled="0"/>
              </a:gradFill>
              <a:effectLst>
                <a:outerShdw dist="25400" dir="9600000" algn="tl">
                  <a:srgbClr val="000000"/>
                </a:outerShdw>
                <a:reflection endPos="0" dist="76200" dir="5400000" sy="-100000" algn="bl" rotWithShape="0"/>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矩形 134"/>
          <p:cNvSpPr>
            <a:spLocks noChangeArrowheads="1"/>
          </p:cNvSpPr>
          <p:nvPr/>
        </p:nvSpPr>
        <p:spPr bwMode="auto">
          <a:xfrm>
            <a:off x="2555238" y="3961123"/>
            <a:ext cx="787908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400" b="1" strike="noStrike" noProof="1" dirty="0">
                <a:solidFill>
                  <a:srgbClr val="C00000"/>
                </a:solidFill>
                <a:latin typeface="微软雅黑" panose="020B0503020204020204" pitchFamily="34" charset="-122"/>
                <a:ea typeface="微软雅黑" panose="020B0503020204020204" pitchFamily="34" charset="-122"/>
                <a:cs typeface="+mn-cs"/>
                <a:sym typeface="+mn-ea"/>
              </a:rPr>
              <a:t>——在重庆市民政局社会组织综合党委</a:t>
            </a:r>
            <a:endParaRPr lang="zh-CN" altLang="en-US" sz="2400" b="1" strike="noStrike" noProof="1" dirty="0">
              <a:solidFill>
                <a:srgbClr val="C00000"/>
              </a:solidFill>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lang="en-US" altLang="zh-CN" sz="2400" b="1" strike="noStrike" noProof="1" dirty="0">
                <a:solidFill>
                  <a:srgbClr val="C00000"/>
                </a:solidFill>
                <a:latin typeface="微软雅黑" panose="020B0503020204020204" pitchFamily="34" charset="-122"/>
                <a:ea typeface="微软雅黑" panose="020B0503020204020204" pitchFamily="34" charset="-122"/>
                <a:cs typeface="+mn-cs"/>
                <a:sym typeface="+mn-ea"/>
              </a:rPr>
              <a:t>2018</a:t>
            </a:r>
            <a:r>
              <a:rPr lang="zh-CN" altLang="en-US" sz="2400" b="1" strike="noStrike" noProof="1" dirty="0">
                <a:solidFill>
                  <a:srgbClr val="C00000"/>
                </a:solidFill>
                <a:latin typeface="微软雅黑" panose="020B0503020204020204" pitchFamily="34" charset="-122"/>
                <a:ea typeface="微软雅黑" panose="020B0503020204020204" pitchFamily="34" charset="-122"/>
                <a:cs typeface="+mn-cs"/>
                <a:sym typeface="+mn-ea"/>
              </a:rPr>
              <a:t>年度党建工作培训会议上的发言</a:t>
            </a:r>
            <a:endParaRPr lang="zh-CN" altLang="en-US" sz="2400" b="1" strike="noStrike" noProof="1" dirty="0">
              <a:solidFill>
                <a:srgbClr val="C00000"/>
              </a:solidFill>
              <a:latin typeface="微软雅黑" panose="020B0503020204020204" pitchFamily="34" charset="-122"/>
              <a:ea typeface="微软雅黑" panose="020B0503020204020204" pitchFamily="34" charset="-122"/>
              <a:cs typeface="+mn-cs"/>
              <a:sym typeface="+mn-ea"/>
            </a:endParaRPr>
          </a:p>
        </p:txBody>
      </p:sp>
    </p:spTree>
    <p:custDataLst>
      <p:tags r:id="rId12"/>
    </p:custDataLst>
  </p:cSld>
  <p:clrMapOvr>
    <a:masterClrMapping/>
  </p:clrMapOvr>
  <p:transition spd="slow" advClick="0"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1750" fill="hold"/>
                                        <p:tgtEl>
                                          <p:spTgt spid="50"/>
                                        </p:tgtEl>
                                        <p:attrNameLst>
                                          <p:attrName>r</p:attrName>
                                        </p:attrNameLst>
                                      </p:cBhvr>
                                    </p:animRot>
                                  </p:childTnLst>
                                </p:cTn>
                              </p:par>
                              <p:par>
                                <p:cTn id="7" presetID="6" presetClass="emph" presetSubtype="0" decel="32000" fill="hold" nodeType="withEffect">
                                  <p:stCondLst>
                                    <p:cond delay="2750"/>
                                  </p:stCondLst>
                                  <p:childTnLst>
                                    <p:animScale>
                                      <p:cBhvr>
                                        <p:cTn id="8" dur="1500" fill="hold"/>
                                        <p:tgtEl>
                                          <p:spTgt spid="50"/>
                                        </p:tgtEl>
                                      </p:cBhvr>
                                      <p:by x="750000" y="750000"/>
                                    </p:animScale>
                                  </p:childTnLst>
                                </p:cTn>
                              </p:par>
                              <p:par>
                                <p:cTn id="9" presetID="10" presetClass="exit" presetSubtype="0" fill="hold" nodeType="withEffect">
                                  <p:stCondLst>
                                    <p:cond delay="3250"/>
                                  </p:stCondLst>
                                  <p:childTnLst>
                                    <p:animEffect transition="out" filter="fade">
                                      <p:cBhvr>
                                        <p:cTn id="10" dur="1000"/>
                                        <p:tgtEl>
                                          <p:spTgt spid="50"/>
                                        </p:tgtEl>
                                      </p:cBhvr>
                                    </p:animEffect>
                                    <p:set>
                                      <p:cBhvr>
                                        <p:cTn id="11" dur="1" fill="hold">
                                          <p:stCondLst>
                                            <p:cond delay="999"/>
                                          </p:stCondLst>
                                        </p:cTn>
                                        <p:tgtEl>
                                          <p:spTgt spid="50"/>
                                        </p:tgtEl>
                                        <p:attrNameLst>
                                          <p:attrName>style.visibility</p:attrName>
                                        </p:attrNameLst>
                                      </p:cBhvr>
                                      <p:to>
                                        <p:strVal val="hidden"/>
                                      </p:to>
                                    </p:set>
                                  </p:childTnLst>
                                </p:cTn>
                              </p:par>
                              <p:par>
                                <p:cTn id="12" presetID="8" presetClass="emph" presetSubtype="0" fill="hold" nodeType="withEffect">
                                  <p:stCondLst>
                                    <p:cond delay="0"/>
                                  </p:stCondLst>
                                  <p:childTnLst>
                                    <p:animRot by="21600000">
                                      <p:cBhvr>
                                        <p:cTn id="13" dur="4500" fill="hold"/>
                                        <p:tgtEl>
                                          <p:spTgt spid="58"/>
                                        </p:tgtEl>
                                        <p:attrNameLst>
                                          <p:attrName>r</p:attrName>
                                        </p:attrNameLst>
                                      </p:cBhvr>
                                    </p:animRot>
                                  </p:childTnLst>
                                </p:cTn>
                              </p:par>
                              <p:par>
                                <p:cTn id="14" presetID="8" presetClass="emph" presetSubtype="0" fill="hold" nodeType="withEffect">
                                  <p:stCondLst>
                                    <p:cond delay="0"/>
                                  </p:stCondLst>
                                  <p:childTnLst>
                                    <p:animRot by="21600000">
                                      <p:cBhvr>
                                        <p:cTn id="15" dur="4500" fill="hold"/>
                                        <p:tgtEl>
                                          <p:spTgt spid="71"/>
                                        </p:tgtEl>
                                        <p:attrNameLst>
                                          <p:attrName>r</p:attrName>
                                        </p:attrNameLst>
                                      </p:cBhvr>
                                    </p:animRot>
                                  </p:childTnLst>
                                </p:cTn>
                              </p:par>
                              <p:par>
                                <p:cTn id="16" presetID="8" presetClass="emph" presetSubtype="0" repeatCount="2000" fill="hold" nodeType="withEffect">
                                  <p:stCondLst>
                                    <p:cond delay="0"/>
                                  </p:stCondLst>
                                  <p:childTnLst>
                                    <p:animRot by="21600000">
                                      <p:cBhvr>
                                        <p:cTn id="17" dur="1750" fill="hold"/>
                                        <p:tgtEl>
                                          <p:spTgt spid="75"/>
                                        </p:tgtEl>
                                        <p:attrNameLst>
                                          <p:attrName>r</p:attrName>
                                        </p:attrNameLst>
                                      </p:cBhvr>
                                    </p:animRot>
                                  </p:childTnLst>
                                </p:cTn>
                              </p:par>
                              <p:par>
                                <p:cTn id="18" presetID="6" presetClass="emph" presetSubtype="0" decel="32000" fill="hold" nodeType="withEffect">
                                  <p:stCondLst>
                                    <p:cond delay="0"/>
                                  </p:stCondLst>
                                  <p:childTnLst>
                                    <p:animScale>
                                      <p:cBhvr>
                                        <p:cTn id="19" dur="1500" fill="hold"/>
                                        <p:tgtEl>
                                          <p:spTgt spid="75"/>
                                        </p:tgtEl>
                                      </p:cBhvr>
                                      <p:by x="750000" y="750000"/>
                                    </p:animScale>
                                  </p:childTnLst>
                                </p:cTn>
                              </p:par>
                              <p:par>
                                <p:cTn id="20" presetID="10" presetClass="exit" presetSubtype="0" fill="hold" nodeType="withEffect">
                                  <p:stCondLst>
                                    <p:cond delay="0"/>
                                  </p:stCondLst>
                                  <p:childTnLst>
                                    <p:animEffect transition="out" filter="fade">
                                      <p:cBhvr>
                                        <p:cTn id="21" dur="1000"/>
                                        <p:tgtEl>
                                          <p:spTgt spid="75"/>
                                        </p:tgtEl>
                                      </p:cBhvr>
                                    </p:animEffect>
                                    <p:set>
                                      <p:cBhvr>
                                        <p:cTn id="22" dur="1" fill="hold">
                                          <p:stCondLst>
                                            <p:cond delay="9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7162800" cy="963612"/>
            <a:chOff x="122511" y="45418"/>
            <a:chExt cx="4941052" cy="963422"/>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22531" name="Picture 41" descr="未标题-1026"/>
            <p:cNvPicPr>
              <a:picLocks noChangeAspect="1"/>
            </p:cNvPicPr>
            <p:nvPr/>
          </p:nvPicPr>
          <p:blipFill>
            <a:blip r:embed="rId1"/>
            <a:stretch>
              <a:fillRect/>
            </a:stretch>
          </p:blipFill>
          <p:spPr>
            <a:xfrm>
              <a:off x="122511" y="45418"/>
              <a:ext cx="1346647" cy="963422"/>
            </a:xfrm>
            <a:prstGeom prst="rect">
              <a:avLst/>
            </a:prstGeom>
            <a:noFill/>
            <a:ln w="9525">
              <a:noFill/>
            </a:ln>
          </p:spPr>
        </p:pic>
      </p:grpSp>
      <p:sp>
        <p:nvSpPr>
          <p:cNvPr id="5" name="TextBox 13"/>
          <p:cNvSpPr txBox="1"/>
          <p:nvPr/>
        </p:nvSpPr>
        <p:spPr>
          <a:xfrm>
            <a:off x="1728788" y="463550"/>
            <a:ext cx="5629275" cy="552450"/>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三、</a:t>
            </a:r>
            <a:r>
              <a:rPr lang="zh-CN" altLang="en-US" sz="3000" b="1" dirty="0">
                <a:solidFill>
                  <a:srgbClr val="FFFF00"/>
                </a:solidFill>
                <a:latin typeface="微软雅黑" panose="020B0503020204020204" pitchFamily="34" charset="-122"/>
                <a:ea typeface="微软雅黑" panose="020B0503020204020204" pitchFamily="34" charset="-122"/>
                <a:sym typeface="微软雅黑" panose="020B0503020204020204" pitchFamily="34" charset="-122"/>
              </a:rPr>
              <a:t>党支部工作的原则</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10" name="椭圆 9"/>
          <p:cNvSpPr/>
          <p:nvPr/>
        </p:nvSpPr>
        <p:spPr>
          <a:xfrm>
            <a:off x="490538" y="2381250"/>
            <a:ext cx="3305175" cy="3271838"/>
          </a:xfrm>
          <a:prstGeom prst="ellipse">
            <a:avLst/>
          </a:prstGeom>
          <a:solidFill>
            <a:srgbClr val="E71F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698500" y="2493963"/>
            <a:ext cx="2808288" cy="3155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FFFF00"/>
                </a:solidFill>
                <a:effectLst/>
                <a:uLnTx/>
                <a:uFillTx/>
                <a:latin typeface="+mn-lt"/>
                <a:ea typeface="+mn-ea"/>
                <a:cs typeface="+mn-cs"/>
              </a:rPr>
              <a:t>党支部工作的原则</a:t>
            </a:r>
            <a:endParaRPr kumimoji="0" lang="zh-CN" altLang="en-US" sz="4000" b="1" i="0" u="none" strike="noStrike" kern="1200" cap="none" spc="0" normalizeH="0" baseline="0" noProof="0" dirty="0">
              <a:ln>
                <a:noFill/>
              </a:ln>
              <a:solidFill>
                <a:srgbClr val="FFFF00"/>
              </a:solidFill>
              <a:effectLst/>
              <a:uLnTx/>
              <a:uFillTx/>
              <a:latin typeface="+mn-lt"/>
              <a:ea typeface="+mn-ea"/>
              <a:cs typeface="+mn-cs"/>
            </a:endParaRPr>
          </a:p>
        </p:txBody>
      </p:sp>
      <p:sp>
        <p:nvSpPr>
          <p:cNvPr id="12" name="矩形 11"/>
          <p:cNvSpPr/>
          <p:nvPr/>
        </p:nvSpPr>
        <p:spPr>
          <a:xfrm>
            <a:off x="3948113" y="1042988"/>
            <a:ext cx="7743825" cy="4978400"/>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chemeClr val="lt1"/>
              </a:solidFill>
              <a:effectLst/>
              <a:uLnTx/>
              <a:uFillTx/>
              <a:latin typeface="+mn-lt"/>
              <a:ea typeface="+mn-ea"/>
              <a:cs typeface="+mn-cs"/>
            </a:endParaRPr>
          </a:p>
        </p:txBody>
      </p:sp>
      <p:grpSp>
        <p:nvGrpSpPr>
          <p:cNvPr id="13" name="组合 12"/>
          <p:cNvGrpSpPr/>
          <p:nvPr/>
        </p:nvGrpSpPr>
        <p:grpSpPr>
          <a:xfrm>
            <a:off x="3635375" y="1343025"/>
            <a:ext cx="7427913" cy="1936750"/>
            <a:chOff x="3733497" y="1878968"/>
            <a:chExt cx="7203612" cy="2578259"/>
          </a:xfrm>
        </p:grpSpPr>
        <p:sp>
          <p:nvSpPr>
            <p:cNvPr id="22537" name="矩形 25"/>
            <p:cNvSpPr/>
            <p:nvPr/>
          </p:nvSpPr>
          <p:spPr>
            <a:xfrm>
              <a:off x="4496972" y="1878968"/>
              <a:ext cx="6440137" cy="2578259"/>
            </a:xfrm>
            <a:prstGeom prst="rect">
              <a:avLst/>
            </a:prstGeom>
            <a:noFill/>
            <a:ln w="9525">
              <a:noFill/>
            </a:ln>
          </p:spPr>
          <p:txBody>
            <a:bodyPr>
              <a:spAutoFit/>
            </a:bodyPr>
            <a:p>
              <a:pPr algn="just"/>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坚持以马克思列宁主义、毛泽东思想、邓小平理论、“三个代表”重要思想、科学发展观、习近平新时代中国特色社会主义思想为指导，遵守党章，加强思想理论武装，坚定理想信念，不忘初心、牢记使命，始终保持先进性和纯洁性。</a:t>
              </a:r>
              <a:endParaRPr lang="zh-CN" altLang="en-US" sz="2400" dirty="0">
                <a:latin typeface="微软雅黑" panose="020B0503020204020204" pitchFamily="34" charset="-122"/>
                <a:ea typeface="微软雅黑" panose="020B0503020204020204" pitchFamily="34" charset="-122"/>
              </a:endParaRPr>
            </a:p>
          </p:txBody>
        </p:sp>
        <p:sp>
          <p:nvSpPr>
            <p:cNvPr id="15" name="矩形 14"/>
            <p:cNvSpPr/>
            <p:nvPr/>
          </p:nvSpPr>
          <p:spPr>
            <a:xfrm>
              <a:off x="3733497" y="2611870"/>
              <a:ext cx="764173" cy="648369"/>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3300"/>
                  </a:solidFill>
                  <a:effectLst/>
                  <a:uLnTx/>
                  <a:uFillTx/>
                  <a:latin typeface="+mn-lt"/>
                  <a:ea typeface="+mn-ea"/>
                  <a:cs typeface="+mn-cs"/>
                </a:rPr>
                <a:t>（一）</a:t>
              </a:r>
              <a:endParaRPr kumimoji="0" lang="zh-CN" altLang="en-US" sz="2000" b="1" i="0" u="none" strike="noStrike" kern="1200" cap="none" spc="0" normalizeH="0" baseline="0" noProof="0" dirty="0">
                <a:ln>
                  <a:noFill/>
                </a:ln>
                <a:solidFill>
                  <a:srgbClr val="FF3300"/>
                </a:solidFill>
                <a:effectLst/>
                <a:uLnTx/>
                <a:uFillTx/>
                <a:latin typeface="+mn-lt"/>
                <a:ea typeface="+mn-ea"/>
                <a:cs typeface="+mn-cs"/>
              </a:endParaRPr>
            </a:p>
          </p:txBody>
        </p:sp>
      </p:grpSp>
      <p:grpSp>
        <p:nvGrpSpPr>
          <p:cNvPr id="16" name="组合 15"/>
          <p:cNvGrpSpPr/>
          <p:nvPr/>
        </p:nvGrpSpPr>
        <p:grpSpPr>
          <a:xfrm>
            <a:off x="3713163" y="3979863"/>
            <a:ext cx="7407275" cy="1938337"/>
            <a:chOff x="3663142" y="3349254"/>
            <a:chExt cx="9322412" cy="2353354"/>
          </a:xfrm>
        </p:grpSpPr>
        <p:sp>
          <p:nvSpPr>
            <p:cNvPr id="22540" name="矩形 28"/>
            <p:cNvSpPr/>
            <p:nvPr/>
          </p:nvSpPr>
          <p:spPr>
            <a:xfrm>
              <a:off x="4686081" y="3349254"/>
              <a:ext cx="8299473" cy="2353354"/>
            </a:xfrm>
            <a:prstGeom prst="rect">
              <a:avLst/>
            </a:prstGeom>
            <a:noFill/>
            <a:ln w="9525">
              <a:noFill/>
            </a:ln>
          </p:spPr>
          <p:txBody>
            <a:bodyPr>
              <a:spAutoFit/>
            </a:bodyPr>
            <a:p>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坚持把党的政治建设摆在首位，牢固树立“四个意识”，坚定“四个自信”，做到“四个服从”，旗帜鲜明讲政治，坚决维护习近平总书记党中央的核心、全党的核心地位，坚决维护党中央权威和集中统一领导。</a:t>
              </a:r>
              <a:endParaRPr lang="zh-CN" altLang="en-US" sz="2400" dirty="0">
                <a:latin typeface="微软雅黑" panose="020B0503020204020204" pitchFamily="34" charset="-122"/>
                <a:ea typeface="微软雅黑" panose="020B0503020204020204" pitchFamily="34" charset="-122"/>
              </a:endParaRPr>
            </a:p>
          </p:txBody>
        </p:sp>
        <p:sp>
          <p:nvSpPr>
            <p:cNvPr id="18" name="矩形 17"/>
            <p:cNvSpPr/>
            <p:nvPr/>
          </p:nvSpPr>
          <p:spPr>
            <a:xfrm>
              <a:off x="3663142" y="3912055"/>
              <a:ext cx="1022860" cy="700031"/>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3300"/>
                  </a:solidFill>
                  <a:effectLst/>
                  <a:uLnTx/>
                  <a:uFillTx/>
                  <a:latin typeface="+mn-lt"/>
                  <a:ea typeface="+mn-ea"/>
                  <a:cs typeface="+mn-cs"/>
                </a:rPr>
                <a:t>（二）</a:t>
              </a:r>
              <a:endParaRPr kumimoji="0" lang="zh-CN" altLang="en-US" sz="2000" b="1" i="0" u="none" strike="noStrike" kern="1200" cap="none" spc="0" normalizeH="0" baseline="0" noProof="0" dirty="0">
                <a:ln>
                  <a:noFill/>
                </a:ln>
                <a:solidFill>
                  <a:srgbClr val="FF3300"/>
                </a:solidFill>
                <a:effectLst/>
                <a:uLnTx/>
                <a:uFillTx/>
                <a:latin typeface="+mn-lt"/>
                <a:ea typeface="+mn-ea"/>
                <a:cs typeface="+mn-cs"/>
              </a:endParaRPr>
            </a:p>
          </p:txBody>
        </p:sp>
      </p:grpSp>
    </p:spTree>
    <p:custDataLst>
      <p:tags r:id="rId2"/>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ppt_x</p:attrName>
                                        </p:attrNameLst>
                                      </p:cBhvr>
                                      <p:tavLst>
                                        <p:tav tm="0">
                                          <p:val>
                                            <p:strVal val="0-#ppt_w/2"/>
                                          </p:val>
                                        </p:tav>
                                        <p:tav tm="100000">
                                          <p:val>
                                            <p:strVal val="#ppt_x"/>
                                          </p:val>
                                        </p:tav>
                                      </p:tavLst>
                                    </p:anim>
                                    <p:anim calcmode="lin" valueType="num">
                                      <p:cBhvr>
                                        <p:cTn id="19" dur="500" fill="hold"/>
                                        <p:tgtEl>
                                          <p:spTgt spid="11"/>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950"/>
                            </p:stCondLst>
                            <p:childTnLst>
                              <p:par>
                                <p:cTn id="24" presetID="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ppt_x</p:attrName>
                                        </p:attrNameLst>
                                      </p:cBhvr>
                                      <p:tavLst>
                                        <p:tav tm="0">
                                          <p:val>
                                            <p:strVal val="1+#ppt_w/2"/>
                                          </p:val>
                                        </p:tav>
                                        <p:tav tm="100000">
                                          <p:val>
                                            <p:strVal val="#ppt_x"/>
                                          </p:val>
                                        </p:tav>
                                      </p:tavLst>
                                    </p:anim>
                                    <p:anim calcmode="lin" valueType="num">
                                      <p:cBhvr>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245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450"/>
                            </p:stCondLst>
                            <p:childTnLst>
                              <p:par>
                                <p:cTn id="35" presetID="42"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ldLvl="0" animBg="1"/>
      <p:bldP spid="11" grpId="0" bldLvl="0" animBg="1"/>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7134225" cy="963612"/>
            <a:chOff x="122511" y="45418"/>
            <a:chExt cx="4941052" cy="963422"/>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24579" name="Picture 41" descr="未标题-1026"/>
            <p:cNvPicPr>
              <a:picLocks noChangeAspect="1"/>
            </p:cNvPicPr>
            <p:nvPr/>
          </p:nvPicPr>
          <p:blipFill>
            <a:blip r:embed="rId1"/>
            <a:stretch>
              <a:fillRect/>
            </a:stretch>
          </p:blipFill>
          <p:spPr>
            <a:xfrm>
              <a:off x="122511" y="45418"/>
              <a:ext cx="1346647" cy="963422"/>
            </a:xfrm>
            <a:prstGeom prst="rect">
              <a:avLst/>
            </a:prstGeom>
            <a:noFill/>
            <a:ln w="9525">
              <a:noFill/>
            </a:ln>
          </p:spPr>
        </p:pic>
      </p:grpSp>
      <p:sp>
        <p:nvSpPr>
          <p:cNvPr id="5" name="TextBox 13"/>
          <p:cNvSpPr txBox="1"/>
          <p:nvPr/>
        </p:nvSpPr>
        <p:spPr>
          <a:xfrm>
            <a:off x="1700213" y="477838"/>
            <a:ext cx="5630862" cy="554037"/>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sym typeface="微软雅黑" panose="020B0503020204020204" pitchFamily="34" charset="-122"/>
              </a:rPr>
              <a:t>三、党支部工作的原则</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10" name="椭圆 9"/>
          <p:cNvSpPr/>
          <p:nvPr/>
        </p:nvSpPr>
        <p:spPr>
          <a:xfrm>
            <a:off x="490538" y="2381250"/>
            <a:ext cx="3305175" cy="3271838"/>
          </a:xfrm>
          <a:prstGeom prst="ellipse">
            <a:avLst/>
          </a:prstGeom>
          <a:solidFill>
            <a:srgbClr val="E71F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698500" y="2493963"/>
            <a:ext cx="2808288" cy="3155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FFFF00"/>
                </a:solidFill>
                <a:effectLst/>
                <a:uLnTx/>
                <a:uFillTx/>
                <a:latin typeface="+mn-lt"/>
                <a:ea typeface="+mn-ea"/>
                <a:cs typeface="+mn-cs"/>
              </a:rPr>
              <a:t>党支部工作的原则</a:t>
            </a:r>
            <a:endParaRPr kumimoji="0" lang="zh-CN" altLang="en-US" sz="4000" b="1" i="0" u="none" strike="noStrike" kern="1200" cap="none" spc="0" normalizeH="0" baseline="0" noProof="0" dirty="0">
              <a:ln>
                <a:noFill/>
              </a:ln>
              <a:solidFill>
                <a:srgbClr val="FFFF00"/>
              </a:solidFill>
              <a:effectLst/>
              <a:uLnTx/>
              <a:uFillTx/>
              <a:latin typeface="+mn-lt"/>
              <a:ea typeface="+mn-ea"/>
              <a:cs typeface="+mn-cs"/>
            </a:endParaRPr>
          </a:p>
        </p:txBody>
      </p:sp>
      <p:sp>
        <p:nvSpPr>
          <p:cNvPr id="12" name="矩形 11"/>
          <p:cNvSpPr/>
          <p:nvPr/>
        </p:nvSpPr>
        <p:spPr>
          <a:xfrm>
            <a:off x="3944938" y="1198563"/>
            <a:ext cx="7612063" cy="4464050"/>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chemeClr val="lt1"/>
              </a:solidFill>
              <a:effectLst/>
              <a:uLnTx/>
              <a:uFillTx/>
              <a:latin typeface="+mn-lt"/>
              <a:ea typeface="+mn-ea"/>
              <a:cs typeface="+mn-cs"/>
            </a:endParaRPr>
          </a:p>
        </p:txBody>
      </p:sp>
      <p:grpSp>
        <p:nvGrpSpPr>
          <p:cNvPr id="19" name="组合 18"/>
          <p:cNvGrpSpPr/>
          <p:nvPr/>
        </p:nvGrpSpPr>
        <p:grpSpPr>
          <a:xfrm>
            <a:off x="3506788" y="1538288"/>
            <a:ext cx="6734175" cy="1198562"/>
            <a:chOff x="3741789" y="4773855"/>
            <a:chExt cx="7619184" cy="1599247"/>
          </a:xfrm>
        </p:grpSpPr>
        <p:sp>
          <p:nvSpPr>
            <p:cNvPr id="24585" name="矩形 31"/>
            <p:cNvSpPr/>
            <p:nvPr/>
          </p:nvSpPr>
          <p:spPr>
            <a:xfrm>
              <a:off x="4655075" y="4773855"/>
              <a:ext cx="6705898" cy="1599247"/>
            </a:xfrm>
            <a:prstGeom prst="rect">
              <a:avLst/>
            </a:prstGeom>
            <a:noFill/>
            <a:ln w="9525">
              <a:noFill/>
            </a:ln>
          </p:spPr>
          <p:txBody>
            <a:bodyPr>
              <a:spAutoFit/>
            </a:bodyPr>
            <a:p>
              <a:r>
                <a:rPr lang="zh-CN" altLang="en-US" sz="2400" dirty="0">
                  <a:latin typeface="微软雅黑" panose="020B0503020204020204" pitchFamily="34" charset="-122"/>
                  <a:ea typeface="微软雅黑" panose="020B0503020204020204" pitchFamily="34" charset="-122"/>
                </a:rPr>
                <a:t>坚持践行党的宗旨和群众路线，组织引领党员、群众听党话、跟党走，成为党员、群众的主心骨。</a:t>
              </a:r>
              <a:endParaRPr lang="zh-CN" altLang="en-US" sz="2400" dirty="0">
                <a:latin typeface="微软雅黑" panose="020B0503020204020204" pitchFamily="34" charset="-122"/>
                <a:ea typeface="微软雅黑" panose="020B0503020204020204" pitchFamily="34" charset="-122"/>
              </a:endParaRPr>
            </a:p>
          </p:txBody>
        </p:sp>
        <p:sp>
          <p:nvSpPr>
            <p:cNvPr id="21" name="矩形 20"/>
            <p:cNvSpPr/>
            <p:nvPr/>
          </p:nvSpPr>
          <p:spPr>
            <a:xfrm>
              <a:off x="3741789" y="4813677"/>
              <a:ext cx="995775" cy="651561"/>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3300"/>
                  </a:solidFill>
                  <a:effectLst/>
                  <a:uLnTx/>
                  <a:uFillTx/>
                  <a:latin typeface="+mn-lt"/>
                  <a:ea typeface="+mn-ea"/>
                  <a:cs typeface="+mn-cs"/>
                </a:rPr>
                <a:t>（三）</a:t>
              </a:r>
              <a:endParaRPr kumimoji="0" lang="zh-CN" altLang="en-US" sz="2000" b="1" i="0" u="none" strike="noStrike" kern="1200" cap="none" spc="0" normalizeH="0" baseline="0" noProof="0" dirty="0">
                <a:ln>
                  <a:noFill/>
                </a:ln>
                <a:solidFill>
                  <a:srgbClr val="FF3300"/>
                </a:solidFill>
                <a:effectLst/>
                <a:uLnTx/>
                <a:uFillTx/>
                <a:latin typeface="+mn-lt"/>
                <a:ea typeface="+mn-ea"/>
                <a:cs typeface="+mn-cs"/>
              </a:endParaRPr>
            </a:p>
          </p:txBody>
        </p:sp>
      </p:grpSp>
      <p:grpSp>
        <p:nvGrpSpPr>
          <p:cNvPr id="22" name="组合 21"/>
          <p:cNvGrpSpPr/>
          <p:nvPr/>
        </p:nvGrpSpPr>
        <p:grpSpPr>
          <a:xfrm>
            <a:off x="3590925" y="2989263"/>
            <a:ext cx="6702425" cy="1198562"/>
            <a:chOff x="3839872" y="1752593"/>
            <a:chExt cx="7499985" cy="1597307"/>
          </a:xfrm>
        </p:grpSpPr>
        <p:sp>
          <p:nvSpPr>
            <p:cNvPr id="24588" name="矩形 34"/>
            <p:cNvSpPr/>
            <p:nvPr/>
          </p:nvSpPr>
          <p:spPr>
            <a:xfrm>
              <a:off x="4648635" y="1752593"/>
              <a:ext cx="6691222" cy="1597307"/>
            </a:xfrm>
            <a:prstGeom prst="rect">
              <a:avLst/>
            </a:prstGeom>
            <a:noFill/>
            <a:ln w="9525">
              <a:noFill/>
            </a:ln>
          </p:spPr>
          <p:txBody>
            <a:bodyPr>
              <a:spAutoFit/>
            </a:bodyPr>
            <a:p>
              <a:r>
                <a:rPr lang="zh-CN" altLang="en-US" sz="2400" dirty="0">
                  <a:latin typeface="微软雅黑" panose="020B0503020204020204" pitchFamily="34" charset="-122"/>
                  <a:ea typeface="微软雅黑" panose="020B0503020204020204" pitchFamily="34" charset="-122"/>
                </a:rPr>
                <a:t>坚持民主集中制，发扬党内民主，尊重党员主体地位，严肃党的纪律，提高解决自身问题的能力，增强生机活力。</a:t>
              </a:r>
              <a:endParaRPr lang="zh-CN" altLang="en-US" sz="2400" dirty="0">
                <a:latin typeface="微软雅黑" panose="020B0503020204020204" pitchFamily="34" charset="-122"/>
                <a:ea typeface="微软雅黑" panose="020B0503020204020204" pitchFamily="34" charset="-122"/>
              </a:endParaRPr>
            </a:p>
          </p:txBody>
        </p:sp>
        <p:sp>
          <p:nvSpPr>
            <p:cNvPr id="24" name="矩形 23"/>
            <p:cNvSpPr/>
            <p:nvPr/>
          </p:nvSpPr>
          <p:spPr>
            <a:xfrm>
              <a:off x="3839872" y="2014932"/>
              <a:ext cx="807948" cy="648232"/>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3300"/>
                  </a:solidFill>
                  <a:effectLst/>
                  <a:uLnTx/>
                  <a:uFillTx/>
                  <a:latin typeface="+mn-lt"/>
                  <a:ea typeface="+mn-ea"/>
                  <a:cs typeface="+mn-cs"/>
                </a:rPr>
                <a:t>（四）</a:t>
              </a:r>
              <a:endParaRPr kumimoji="0" lang="zh-CN" altLang="en-US" sz="2000" b="1" i="0" u="none" strike="noStrike" kern="1200" cap="none" spc="0" normalizeH="0" baseline="0" noProof="0" dirty="0">
                <a:ln>
                  <a:noFill/>
                </a:ln>
                <a:solidFill>
                  <a:srgbClr val="FF3300"/>
                </a:solidFill>
                <a:effectLst/>
                <a:uLnTx/>
                <a:uFillTx/>
                <a:latin typeface="+mn-lt"/>
                <a:ea typeface="+mn-ea"/>
                <a:cs typeface="+mn-cs"/>
              </a:endParaRPr>
            </a:p>
          </p:txBody>
        </p:sp>
      </p:grpSp>
      <p:grpSp>
        <p:nvGrpSpPr>
          <p:cNvPr id="26" name="组合 25"/>
          <p:cNvGrpSpPr/>
          <p:nvPr/>
        </p:nvGrpSpPr>
        <p:grpSpPr>
          <a:xfrm>
            <a:off x="3592513" y="4445000"/>
            <a:ext cx="6945312" cy="1198563"/>
            <a:chOff x="3673555" y="1744419"/>
            <a:chExt cx="7773605" cy="1603626"/>
          </a:xfrm>
        </p:grpSpPr>
        <p:sp>
          <p:nvSpPr>
            <p:cNvPr id="24591" name="矩形 34"/>
            <p:cNvSpPr/>
            <p:nvPr/>
          </p:nvSpPr>
          <p:spPr>
            <a:xfrm>
              <a:off x="4643582" y="1744419"/>
              <a:ext cx="6803578" cy="1603626"/>
            </a:xfrm>
            <a:prstGeom prst="rect">
              <a:avLst/>
            </a:prstGeom>
            <a:noFill/>
            <a:ln w="9525">
              <a:noFill/>
            </a:ln>
          </p:spPr>
          <p:txBody>
            <a:bodyPr>
              <a:spAutoFit/>
            </a:bodyPr>
            <a:p>
              <a:r>
                <a:rPr lang="zh-CN" altLang="en-US" sz="2400" dirty="0">
                  <a:latin typeface="微软雅黑" panose="020B0503020204020204" pitchFamily="34" charset="-122"/>
                  <a:ea typeface="微软雅黑" panose="020B0503020204020204" pitchFamily="34" charset="-122"/>
                </a:rPr>
                <a:t>坚持围绕中心、服务大局，充分发挥积极性主动性创造性，确保党的路线方针政策和决策部署贯彻落实。</a:t>
              </a:r>
              <a:endParaRPr lang="zh-CN" altLang="en-US" sz="2400" dirty="0">
                <a:latin typeface="微软雅黑" panose="020B0503020204020204" pitchFamily="34" charset="-122"/>
                <a:ea typeface="微软雅黑" panose="020B0503020204020204" pitchFamily="34" charset="-122"/>
              </a:endParaRPr>
            </a:p>
          </p:txBody>
        </p:sp>
        <p:sp>
          <p:nvSpPr>
            <p:cNvPr id="28" name="矩形 27"/>
            <p:cNvSpPr/>
            <p:nvPr/>
          </p:nvSpPr>
          <p:spPr>
            <a:xfrm>
              <a:off x="3673555" y="2221896"/>
              <a:ext cx="807315" cy="648247"/>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3300"/>
                  </a:solidFill>
                  <a:effectLst/>
                  <a:uLnTx/>
                  <a:uFillTx/>
                  <a:latin typeface="+mn-lt"/>
                  <a:ea typeface="+mn-ea"/>
                  <a:cs typeface="+mn-cs"/>
                </a:rPr>
                <a:t>（五）</a:t>
              </a:r>
              <a:endParaRPr kumimoji="0" lang="zh-CN" altLang="en-US" sz="2000" b="1" i="0" u="none" strike="noStrike" kern="1200" cap="none" spc="0" normalizeH="0" baseline="0" noProof="0" dirty="0">
                <a:ln>
                  <a:noFill/>
                </a:ln>
                <a:solidFill>
                  <a:srgbClr val="FF3300"/>
                </a:solidFill>
                <a:effectLst/>
                <a:uLnTx/>
                <a:uFillTx/>
                <a:latin typeface="+mn-lt"/>
                <a:ea typeface="+mn-ea"/>
                <a:cs typeface="+mn-cs"/>
              </a:endParaRPr>
            </a:p>
          </p:txBody>
        </p:sp>
      </p:grpSp>
    </p:spTree>
    <p:custDataLst>
      <p:tags r:id="rId2"/>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950"/>
                            </p:stCondLst>
                            <p:childTnLst>
                              <p:par>
                                <p:cTn id="24" presetID="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245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3450"/>
                            </p:stCondLst>
                            <p:childTnLst>
                              <p:par>
                                <p:cTn id="35" presetID="42"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4450"/>
                            </p:stCondLst>
                            <p:childTnLst>
                              <p:par>
                                <p:cTn id="41" presetID="42"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p:bldP spid="1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7546975" cy="963612"/>
            <a:chOff x="122511" y="45418"/>
            <a:chExt cx="4941052" cy="963422"/>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26627" name="Picture 41" descr="未标题-1026"/>
            <p:cNvPicPr>
              <a:picLocks noChangeAspect="1"/>
            </p:cNvPicPr>
            <p:nvPr/>
          </p:nvPicPr>
          <p:blipFill>
            <a:blip r:embed="rId1"/>
            <a:stretch>
              <a:fillRect/>
            </a:stretch>
          </p:blipFill>
          <p:spPr>
            <a:xfrm>
              <a:off x="122511" y="45418"/>
              <a:ext cx="705031" cy="963422"/>
            </a:xfrm>
            <a:prstGeom prst="rect">
              <a:avLst/>
            </a:prstGeom>
            <a:noFill/>
            <a:ln w="9525">
              <a:noFill/>
            </a:ln>
          </p:spPr>
        </p:pic>
      </p:grpSp>
      <p:sp>
        <p:nvSpPr>
          <p:cNvPr id="5" name="TextBox 13"/>
          <p:cNvSpPr txBox="1"/>
          <p:nvPr/>
        </p:nvSpPr>
        <p:spPr>
          <a:xfrm>
            <a:off x="1552575" y="477838"/>
            <a:ext cx="6710363" cy="554037"/>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四、</a:t>
            </a:r>
            <a:r>
              <a:rPr lang="zh-CN" altLang="en-US" sz="3000" b="1" dirty="0">
                <a:solidFill>
                  <a:srgbClr val="FAFE5E"/>
                </a:solidFill>
                <a:latin typeface="微软雅黑" panose="020B0503020204020204" pitchFamily="34" charset="-122"/>
                <a:ea typeface="微软雅黑" panose="020B0503020204020204" pitchFamily="34" charset="-122"/>
              </a:rPr>
              <a:t>社会织织党支部的组织设置</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11" name="圆角矩形 10"/>
          <p:cNvSpPr/>
          <p:nvPr/>
        </p:nvSpPr>
        <p:spPr bwMode="auto">
          <a:xfrm>
            <a:off x="1542568" y="1269211"/>
            <a:ext cx="1654036" cy="4320480"/>
          </a:xfrm>
          <a:prstGeom prst="roundRect">
            <a:avLst>
              <a:gd name="adj" fmla="val 7848"/>
            </a:avLst>
          </a:prstGeom>
          <a:solidFill>
            <a:srgbClr val="CC3300"/>
          </a:soli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marL="1219200" marR="0" lvl="2"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DE9D5"/>
              </a:solidFill>
              <a:effectLst/>
              <a:uLnTx/>
              <a:uFillTx/>
              <a:latin typeface="+mn-lt"/>
              <a:ea typeface="+mn-ea"/>
              <a:cs typeface="+mn-cs"/>
            </a:endParaRPr>
          </a:p>
        </p:txBody>
      </p:sp>
      <p:sp>
        <p:nvSpPr>
          <p:cNvPr id="12" name="TextBox 7"/>
          <p:cNvSpPr txBox="1"/>
          <p:nvPr/>
        </p:nvSpPr>
        <p:spPr>
          <a:xfrm>
            <a:off x="1774825" y="1584325"/>
            <a:ext cx="1189038" cy="3413125"/>
          </a:xfrm>
          <a:prstGeom prst="rect">
            <a:avLst/>
          </a:prstGeom>
          <a:noFill/>
          <a:ln w="9525">
            <a:noFill/>
          </a:ln>
        </p:spPr>
        <p:txBody>
          <a:bodyPr lIns="91433" tIns="45716" rIns="91433" bIns="45716">
            <a:spAutoFit/>
          </a:bodyPr>
          <a:p>
            <a:pPr algn="ctr"/>
            <a:r>
              <a:rPr lang="zh-CN" altLang="en-US" sz="3600" b="1" dirty="0">
                <a:solidFill>
                  <a:srgbClr val="FAFE5E"/>
                </a:solidFill>
                <a:latin typeface="微软雅黑" panose="020B0503020204020204" pitchFamily="34" charset="-122"/>
                <a:ea typeface="微软雅黑" panose="020B0503020204020204" pitchFamily="34" charset="-122"/>
              </a:rPr>
              <a:t>社会织织党支部的组织设置</a:t>
            </a:r>
            <a:endParaRPr lang="zh-CN" altLang="en-US" sz="3600" b="1" dirty="0">
              <a:solidFill>
                <a:srgbClr val="FAFE5E"/>
              </a:solidFill>
              <a:latin typeface="微软雅黑" panose="020B0503020204020204" pitchFamily="34" charset="-122"/>
              <a:ea typeface="微软雅黑" panose="020B0503020204020204" pitchFamily="34" charset="-122"/>
            </a:endParaRPr>
          </a:p>
        </p:txBody>
      </p:sp>
      <p:sp>
        <p:nvSpPr>
          <p:cNvPr id="13" name="矩形 12"/>
          <p:cNvSpPr/>
          <p:nvPr/>
        </p:nvSpPr>
        <p:spPr>
          <a:xfrm>
            <a:off x="3894138" y="1185863"/>
            <a:ext cx="7905750" cy="4711700"/>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chemeClr val="lt1"/>
              </a:solidFill>
              <a:effectLst/>
              <a:uLnTx/>
              <a:uFillTx/>
              <a:latin typeface="+mn-lt"/>
              <a:ea typeface="+mn-ea"/>
              <a:cs typeface="+mn-cs"/>
            </a:endParaRPr>
          </a:p>
        </p:txBody>
      </p:sp>
      <p:grpSp>
        <p:nvGrpSpPr>
          <p:cNvPr id="14" name="组合 13"/>
          <p:cNvGrpSpPr/>
          <p:nvPr/>
        </p:nvGrpSpPr>
        <p:grpSpPr>
          <a:xfrm>
            <a:off x="3509963" y="1819275"/>
            <a:ext cx="4667250" cy="4554538"/>
            <a:chOff x="3855300" y="1855687"/>
            <a:chExt cx="6108634" cy="3978735"/>
          </a:xfrm>
        </p:grpSpPr>
        <p:sp>
          <p:nvSpPr>
            <p:cNvPr id="26633" name="矩形 25"/>
            <p:cNvSpPr/>
            <p:nvPr/>
          </p:nvSpPr>
          <p:spPr>
            <a:xfrm>
              <a:off x="4685988" y="1855687"/>
              <a:ext cx="5277946" cy="3978735"/>
            </a:xfrm>
            <a:prstGeom prst="rect">
              <a:avLst/>
            </a:prstGeom>
            <a:noFill/>
            <a:ln w="9525">
              <a:noFill/>
            </a:ln>
          </p:spPr>
          <p:txBody>
            <a:bodyPr>
              <a:spAutoFit/>
            </a:bodyPr>
            <a:p>
              <a:r>
                <a:rPr lang="en-US" altLang="zh-CN" sz="2800" b="1" dirty="0">
                  <a:solidFill>
                    <a:srgbClr val="FF3300"/>
                  </a:solidFill>
                  <a:latin typeface="微软雅黑" panose="020B0503020204020204" pitchFamily="34" charset="-122"/>
                  <a:ea typeface="微软雅黑" panose="020B0503020204020204" pitchFamily="34" charset="-122"/>
                </a:rPr>
                <a:t>    </a:t>
              </a:r>
              <a:r>
                <a:rPr lang="zh-CN" altLang="en-US" sz="2800" b="1" dirty="0">
                  <a:solidFill>
                    <a:srgbClr val="FF3300"/>
                  </a:solidFill>
                  <a:latin typeface="微软雅黑" panose="020B0503020204020204" pitchFamily="34" charset="-122"/>
                  <a:ea typeface="微软雅黑" panose="020B0503020204020204" pitchFamily="34" charset="-122"/>
                </a:rPr>
                <a:t>党支部设置一般以单位、区域为主，以单独组建为主要方式。</a:t>
              </a:r>
              <a:endParaRPr lang="zh-CN" altLang="en-US" sz="2800" b="1" dirty="0">
                <a:solidFill>
                  <a:srgbClr val="FF3300"/>
                </a:solidFill>
                <a:latin typeface="微软雅黑" panose="020B0503020204020204" pitchFamily="34" charset="-122"/>
                <a:ea typeface="微软雅黑" panose="020B0503020204020204" pitchFamily="34" charset="-122"/>
              </a:endParaRPr>
            </a:p>
            <a:p>
              <a:r>
                <a:rPr lang="zh-CN" altLang="en-US" sz="2800" b="1" dirty="0">
                  <a:solidFill>
                    <a:srgbClr val="FF3300"/>
                  </a:solidFill>
                  <a:latin typeface="微软雅黑" panose="020B0503020204020204" pitchFamily="34" charset="-122"/>
                  <a:ea typeface="微软雅黑" panose="020B0503020204020204" pitchFamily="34" charset="-122"/>
                </a:rPr>
                <a:t>    社会组织凡是有正式党员3人以上的，都应当成立党支部。</a:t>
              </a:r>
              <a:endParaRPr lang="zh-CN" altLang="en-US" sz="2800" b="1" dirty="0">
                <a:solidFill>
                  <a:srgbClr val="FF3300"/>
                </a:solidFill>
                <a:latin typeface="微软雅黑" panose="020B0503020204020204" pitchFamily="34" charset="-122"/>
                <a:ea typeface="微软雅黑" panose="020B0503020204020204" pitchFamily="34" charset="-122"/>
              </a:endParaRPr>
            </a:p>
            <a:p>
              <a:r>
                <a:rPr lang="zh-CN" altLang="en-US" sz="2800" b="1" dirty="0">
                  <a:solidFill>
                    <a:srgbClr val="FF3300"/>
                  </a:solidFill>
                  <a:latin typeface="微软雅黑" panose="020B0503020204020204" pitchFamily="34" charset="-122"/>
                  <a:ea typeface="微软雅黑" panose="020B0503020204020204" pitchFamily="34" charset="-122"/>
                </a:rPr>
                <a:t>   党支部党员人数一般不超过50人。</a:t>
              </a:r>
              <a:endParaRPr lang="zh-CN" altLang="en-US" sz="2200" b="1" dirty="0">
                <a:solidFill>
                  <a:srgbClr val="FF3300"/>
                </a:solidFill>
                <a:latin typeface="微软雅黑" panose="020B0503020204020204" pitchFamily="34" charset="-122"/>
                <a:ea typeface="微软雅黑" panose="020B0503020204020204" pitchFamily="34" charset="-122"/>
              </a:endParaRPr>
            </a:p>
            <a:p>
              <a:endParaRPr lang="zh-CN" altLang="en-US" sz="2200" b="1" dirty="0">
                <a:solidFill>
                  <a:srgbClr val="FF3300"/>
                </a:solidFill>
                <a:latin typeface="微软雅黑" panose="020B0503020204020204" pitchFamily="34" charset="-122"/>
                <a:ea typeface="微软雅黑" panose="020B0503020204020204" pitchFamily="34" charset="-122"/>
              </a:endParaRPr>
            </a:p>
            <a:p>
              <a:endParaRPr lang="zh-CN" altLang="en-US" sz="2200" b="1" dirty="0">
                <a:solidFill>
                  <a:srgbClr val="FF3300"/>
                </a:solidFill>
                <a:latin typeface="微软雅黑" panose="020B0503020204020204" pitchFamily="34" charset="-122"/>
                <a:ea typeface="微软雅黑" panose="020B0503020204020204" pitchFamily="34" charset="-122"/>
              </a:endParaRPr>
            </a:p>
            <a:p>
              <a:endParaRPr lang="zh-CN" altLang="en-US" sz="2200" b="1" dirty="0">
                <a:solidFill>
                  <a:srgbClr val="FF3300"/>
                </a:solidFill>
                <a:latin typeface="微软雅黑" panose="020B0503020204020204" pitchFamily="34" charset="-122"/>
                <a:ea typeface="微软雅黑" panose="020B0503020204020204" pitchFamily="34" charset="-122"/>
              </a:endParaRPr>
            </a:p>
          </p:txBody>
        </p:sp>
        <p:sp>
          <p:nvSpPr>
            <p:cNvPr id="16" name="矩形 15"/>
            <p:cNvSpPr/>
            <p:nvPr/>
          </p:nvSpPr>
          <p:spPr>
            <a:xfrm>
              <a:off x="3855300" y="2905292"/>
              <a:ext cx="920035" cy="740049"/>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3300"/>
                  </a:solidFill>
                  <a:effectLst/>
                  <a:uLnTx/>
                  <a:uFillTx/>
                  <a:latin typeface="+mn-lt"/>
                  <a:ea typeface="+mn-ea"/>
                  <a:cs typeface="+mn-cs"/>
                </a:rPr>
                <a:t>（一）</a:t>
              </a:r>
              <a:endParaRPr kumimoji="0" lang="zh-CN" altLang="en-US" sz="2000" b="1" i="0" u="none" strike="noStrike" kern="1200" cap="none" spc="0" normalizeH="0" baseline="0" noProof="0" dirty="0">
                <a:ln>
                  <a:noFill/>
                </a:ln>
                <a:solidFill>
                  <a:srgbClr val="FF3300"/>
                </a:solidFill>
                <a:effectLst/>
                <a:uLnTx/>
                <a:uFillTx/>
                <a:latin typeface="+mn-lt"/>
                <a:ea typeface="+mn-ea"/>
                <a:cs typeface="+mn-cs"/>
              </a:endParaRPr>
            </a:p>
          </p:txBody>
        </p:sp>
      </p:grpSp>
      <p:pic>
        <p:nvPicPr>
          <p:cNvPr id="26635" name="图片 3"/>
          <p:cNvPicPr>
            <a:picLocks noChangeAspect="1"/>
          </p:cNvPicPr>
          <p:nvPr/>
        </p:nvPicPr>
        <p:blipFill>
          <a:blip r:embed="rId2"/>
          <a:stretch>
            <a:fillRect/>
          </a:stretch>
        </p:blipFill>
        <p:spPr>
          <a:xfrm>
            <a:off x="8439150" y="3505200"/>
            <a:ext cx="3360738" cy="2286000"/>
          </a:xfrm>
          <a:prstGeom prst="rect">
            <a:avLst/>
          </a:prstGeom>
          <a:noFill/>
          <a:ln w="9525">
            <a:noFill/>
          </a:ln>
        </p:spPr>
      </p:pic>
      <p:pic>
        <p:nvPicPr>
          <p:cNvPr id="26636" name="图片 5"/>
          <p:cNvPicPr>
            <a:picLocks noChangeAspect="1"/>
          </p:cNvPicPr>
          <p:nvPr/>
        </p:nvPicPr>
        <p:blipFill>
          <a:blip r:embed="rId3"/>
          <a:stretch>
            <a:fillRect/>
          </a:stretch>
        </p:blipFill>
        <p:spPr>
          <a:xfrm>
            <a:off x="8439150" y="1270000"/>
            <a:ext cx="3362325" cy="2286000"/>
          </a:xfrm>
          <a:prstGeom prst="rect">
            <a:avLst/>
          </a:prstGeom>
          <a:noFill/>
          <a:ln w="9525">
            <a:noFill/>
          </a:ln>
        </p:spPr>
      </p:pic>
    </p:spTree>
    <p:custDataLst>
      <p:tags r:id="rId4"/>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649"/>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300"/>
                                        <p:tgtEl>
                                          <p:spTgt spid="11"/>
                                        </p:tgtEl>
                                      </p:cBhvr>
                                    </p:animEffect>
                                  </p:childTnLst>
                                </p:cTn>
                              </p:par>
                            </p:childTnLst>
                          </p:cTn>
                        </p:par>
                        <p:par>
                          <p:cTn id="19" fill="hold">
                            <p:stCondLst>
                              <p:cond delay="2149"/>
                            </p:stCondLst>
                            <p:childTnLst>
                              <p:par>
                                <p:cTn id="20" presetID="27" presetClass="entr" presetSubtype="0" fill="hold" grpId="1" nodeType="afterEffect">
                                  <p:stCondLst>
                                    <p:cond delay="0"/>
                                  </p:stCondLst>
                                  <p:iterate type="lt">
                                    <p:tmPct val="50000"/>
                                  </p:iterate>
                                  <p:childTnLst>
                                    <p:set>
                                      <p:cBhvr>
                                        <p:cTn id="21" dur="1" fill="hold">
                                          <p:stCondLst>
                                            <p:cond delay="0"/>
                                          </p:stCondLst>
                                        </p:cTn>
                                        <p:tgtEl>
                                          <p:spTgt spid="12"/>
                                        </p:tgtEl>
                                        <p:attrNameLst>
                                          <p:attrName>style.visibility</p:attrName>
                                        </p:attrNameLst>
                                      </p:cBhvr>
                                      <p:to>
                                        <p:strVal val="visible"/>
                                      </p:to>
                                    </p:set>
                                    <p:anim calcmode="discrete" valueType="clr">
                                      <p:cBhvr override="childStyle">
                                        <p:cTn id="2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2"/>
                                        </p:tgtEl>
                                        <p:attrNameLst>
                                          <p:attrName>fillcolor</p:attrName>
                                        </p:attrNameLst>
                                      </p:cBhvr>
                                      <p:tavLst>
                                        <p:tav tm="0">
                                          <p:val>
                                            <p:clrVal>
                                              <a:schemeClr val="accent2"/>
                                            </p:clrVal>
                                          </p:val>
                                        </p:tav>
                                        <p:tav tm="50000">
                                          <p:val>
                                            <p:clrVal>
                                              <a:schemeClr val="hlink"/>
                                            </p:clrVal>
                                          </p:val>
                                        </p:tav>
                                      </p:tavLst>
                                    </p:anim>
                                    <p:set>
                                      <p:cBhvr>
                                        <p:cTn id="24" dur="80"/>
                                        <p:tgtEl>
                                          <p:spTgt spid="12"/>
                                        </p:tgtEl>
                                        <p:attrNameLst>
                                          <p:attrName>fill.type</p:attrName>
                                        </p:attrNameLst>
                                      </p:cBhvr>
                                      <p:to>
                                        <p:strVal val="solid"/>
                                      </p:to>
                                    </p:set>
                                  </p:childTnLst>
                                </p:cTn>
                              </p:par>
                            </p:childTnLst>
                          </p:cTn>
                        </p:par>
                        <p:par>
                          <p:cTn id="25" fill="hold">
                            <p:stCondLst>
                              <p:cond delay="2470"/>
                            </p:stCondLst>
                            <p:childTnLst>
                              <p:par>
                                <p:cTn id="26" presetID="17" presetClass="entr" presetSubtype="10" fill="hold" grpId="0" nodeType="afterEffect">
                                  <p:stCondLst>
                                    <p:cond delay="0"/>
                                  </p:stCondLst>
                                  <p:iterate type="lt">
                                    <p:tmAbs val="0"/>
                                  </p:iterate>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000000"/>
                                          </p:val>
                                        </p:tav>
                                        <p:tav tm="100000">
                                          <p:val>
                                            <p:strVal val="#ppt_w"/>
                                          </p:val>
                                        </p:tav>
                                      </p:tavLst>
                                    </p:anim>
                                    <p:anim calcmode="lin" valueType="num">
                                      <p:cBhvr>
                                        <p:cTn id="29" dur="500" fill="hold"/>
                                        <p:tgtEl>
                                          <p:spTgt spid="12"/>
                                        </p:tgtEl>
                                        <p:attrNameLst>
                                          <p:attrName>ppt_h</p:attrName>
                                        </p:attrNameLst>
                                      </p:cBhvr>
                                      <p:tavLst>
                                        <p:tav tm="0">
                                          <p:val>
                                            <p:strVal val="#ppt_h"/>
                                          </p:val>
                                        </p:tav>
                                        <p:tav tm="100000">
                                          <p:val>
                                            <p:strVal val="#ppt_h"/>
                                          </p:val>
                                        </p:tav>
                                      </p:tavLst>
                                    </p:anim>
                                  </p:childTnLst>
                                </p:cTn>
                              </p:par>
                            </p:childTnLst>
                          </p:cTn>
                        </p:par>
                        <p:par>
                          <p:cTn id="30" fill="hold">
                            <p:stCondLst>
                              <p:cond delay="2969"/>
                            </p:stCondLst>
                            <p:childTnLst>
                              <p:par>
                                <p:cTn id="31" presetID="2" presetClass="entr" presetSubtype="2"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par>
                          <p:cTn id="35" fill="hold">
                            <p:stCondLst>
                              <p:cond delay="3469"/>
                            </p:stCondLst>
                            <p:childTnLst>
                              <p:par>
                                <p:cTn id="36" presetID="42"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2" grpId="1"/>
      <p:bldP spid="1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7488237" cy="963612"/>
            <a:chOff x="122511" y="45418"/>
            <a:chExt cx="4941052" cy="963422"/>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28675" name="Picture 41" descr="未标题-1026"/>
            <p:cNvPicPr>
              <a:picLocks noChangeAspect="1"/>
            </p:cNvPicPr>
            <p:nvPr/>
          </p:nvPicPr>
          <p:blipFill>
            <a:blip r:embed="rId1"/>
            <a:stretch>
              <a:fillRect/>
            </a:stretch>
          </p:blipFill>
          <p:spPr>
            <a:xfrm>
              <a:off x="122511" y="45418"/>
              <a:ext cx="825000" cy="963422"/>
            </a:xfrm>
            <a:prstGeom prst="rect">
              <a:avLst/>
            </a:prstGeom>
            <a:noFill/>
            <a:ln w="9525">
              <a:noFill/>
            </a:ln>
          </p:spPr>
        </p:pic>
      </p:grpSp>
      <p:sp>
        <p:nvSpPr>
          <p:cNvPr id="5" name="TextBox 13"/>
          <p:cNvSpPr txBox="1"/>
          <p:nvPr/>
        </p:nvSpPr>
        <p:spPr>
          <a:xfrm>
            <a:off x="1346200" y="477838"/>
            <a:ext cx="6407150" cy="554037"/>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四、</a:t>
            </a:r>
            <a:r>
              <a:rPr lang="zh-CN" altLang="en-US" sz="3000" b="1" dirty="0">
                <a:solidFill>
                  <a:srgbClr val="FAFE5E"/>
                </a:solidFill>
                <a:latin typeface="微软雅黑" panose="020B0503020204020204" pitchFamily="34" charset="-122"/>
                <a:ea typeface="微软雅黑" panose="020B0503020204020204" pitchFamily="34" charset="-122"/>
                <a:sym typeface="微软雅黑" panose="020B0503020204020204" pitchFamily="34" charset="-122"/>
              </a:rPr>
              <a:t>社会织织党支部的组织设置</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11" name="圆角矩形 10"/>
          <p:cNvSpPr/>
          <p:nvPr/>
        </p:nvSpPr>
        <p:spPr bwMode="auto">
          <a:xfrm>
            <a:off x="1542568" y="1269211"/>
            <a:ext cx="1654037" cy="4320480"/>
          </a:xfrm>
          <a:prstGeom prst="roundRect">
            <a:avLst>
              <a:gd name="adj" fmla="val 7848"/>
            </a:avLst>
          </a:prstGeom>
          <a:solidFill>
            <a:srgbClr val="CC3300"/>
          </a:soli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marL="1219200" marR="0" lvl="2"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DE9D5"/>
              </a:solidFill>
              <a:effectLst/>
              <a:uLnTx/>
              <a:uFillTx/>
              <a:latin typeface="+mn-lt"/>
              <a:ea typeface="+mn-ea"/>
              <a:cs typeface="+mn-cs"/>
            </a:endParaRPr>
          </a:p>
        </p:txBody>
      </p:sp>
      <p:sp>
        <p:nvSpPr>
          <p:cNvPr id="12" name="TextBox 7"/>
          <p:cNvSpPr txBox="1"/>
          <p:nvPr/>
        </p:nvSpPr>
        <p:spPr>
          <a:xfrm>
            <a:off x="1774825" y="1584325"/>
            <a:ext cx="1189038" cy="3413125"/>
          </a:xfrm>
          <a:prstGeom prst="rect">
            <a:avLst/>
          </a:prstGeom>
          <a:noFill/>
          <a:ln w="9525">
            <a:noFill/>
          </a:ln>
        </p:spPr>
        <p:txBody>
          <a:bodyPr lIns="91433" tIns="45716" rIns="91433" bIns="45716">
            <a:spAutoFit/>
          </a:bodyPr>
          <a:p>
            <a:pPr algn="ctr"/>
            <a:r>
              <a:rPr lang="zh-CN" altLang="en-US" sz="3600" b="1" dirty="0">
                <a:solidFill>
                  <a:srgbClr val="FAFE5E"/>
                </a:solidFill>
                <a:latin typeface="微软雅黑" panose="020B0503020204020204" pitchFamily="34" charset="-122"/>
                <a:ea typeface="微软雅黑" panose="020B0503020204020204" pitchFamily="34" charset="-122"/>
              </a:rPr>
              <a:t>社会织织党支部的组织设置</a:t>
            </a:r>
            <a:endParaRPr lang="zh-CN" altLang="en-US" sz="3600" b="1" dirty="0">
              <a:solidFill>
                <a:srgbClr val="FAFE5E"/>
              </a:solidFill>
              <a:latin typeface="微软雅黑" panose="020B0503020204020204" pitchFamily="34" charset="-122"/>
              <a:ea typeface="微软雅黑" panose="020B0503020204020204" pitchFamily="34" charset="-122"/>
            </a:endParaRPr>
          </a:p>
        </p:txBody>
      </p:sp>
      <p:sp>
        <p:nvSpPr>
          <p:cNvPr id="13" name="矩形 12"/>
          <p:cNvSpPr/>
          <p:nvPr/>
        </p:nvSpPr>
        <p:spPr>
          <a:xfrm>
            <a:off x="3894138" y="1185863"/>
            <a:ext cx="7877175" cy="4711700"/>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chemeClr val="lt1"/>
              </a:solidFill>
              <a:effectLst/>
              <a:uLnTx/>
              <a:uFillTx/>
              <a:latin typeface="+mn-lt"/>
              <a:ea typeface="+mn-ea"/>
              <a:cs typeface="+mn-cs"/>
            </a:endParaRPr>
          </a:p>
        </p:txBody>
      </p:sp>
      <p:grpSp>
        <p:nvGrpSpPr>
          <p:cNvPr id="14" name="组合 13"/>
          <p:cNvGrpSpPr/>
          <p:nvPr/>
        </p:nvGrpSpPr>
        <p:grpSpPr>
          <a:xfrm>
            <a:off x="3521075" y="1819275"/>
            <a:ext cx="4741863" cy="3476625"/>
            <a:chOff x="3755350" y="1855687"/>
            <a:chExt cx="6323746" cy="4623737"/>
          </a:xfrm>
        </p:grpSpPr>
        <p:sp>
          <p:nvSpPr>
            <p:cNvPr id="28681" name="矩形 25"/>
            <p:cNvSpPr/>
            <p:nvPr/>
          </p:nvSpPr>
          <p:spPr>
            <a:xfrm>
              <a:off x="4685988" y="1855687"/>
              <a:ext cx="5393108" cy="4623737"/>
            </a:xfrm>
            <a:prstGeom prst="rect">
              <a:avLst/>
            </a:prstGeom>
            <a:noFill/>
            <a:ln w="9525">
              <a:noFill/>
            </a:ln>
          </p:spPr>
          <p:txBody>
            <a:bodyPr>
              <a:spAutoFit/>
            </a:bodyPr>
            <a:p>
              <a:r>
                <a:rPr lang="en-US" altLang="zh-CN" sz="2200" b="1" dirty="0">
                  <a:solidFill>
                    <a:srgbClr val="FF3300"/>
                  </a:solidFill>
                  <a:latin typeface="微软雅黑" panose="020B0503020204020204" pitchFamily="34" charset="-122"/>
                  <a:ea typeface="微软雅黑" panose="020B0503020204020204" pitchFamily="34" charset="-122"/>
                </a:rPr>
                <a:t>      </a:t>
              </a:r>
              <a:r>
                <a:rPr lang="zh-CN" altLang="en-US" sz="2200" b="1" dirty="0">
                  <a:solidFill>
                    <a:srgbClr val="FF3300"/>
                  </a:solidFill>
                  <a:latin typeface="微软雅黑" panose="020B0503020204020204" pitchFamily="34" charset="-122"/>
                  <a:ea typeface="微软雅黑" panose="020B0503020204020204" pitchFamily="34" charset="-122"/>
                </a:rPr>
                <a:t>结合实际创新党支部设置形式，使党的组织和党的工作全覆盖。</a:t>
              </a:r>
              <a:endParaRPr lang="zh-CN" altLang="en-US" sz="2200" b="1" dirty="0">
                <a:solidFill>
                  <a:srgbClr val="FF3300"/>
                </a:solidFill>
                <a:latin typeface="微软雅黑" panose="020B0503020204020204" pitchFamily="34" charset="-122"/>
                <a:ea typeface="微软雅黑" panose="020B0503020204020204" pitchFamily="34" charset="-122"/>
              </a:endParaRPr>
            </a:p>
            <a:p>
              <a:r>
                <a:rPr lang="zh-CN" altLang="en-US" sz="2200" b="1" dirty="0">
                  <a:solidFill>
                    <a:srgbClr val="FF3300"/>
                  </a:solidFill>
                  <a:latin typeface="微软雅黑" panose="020B0503020204020204" pitchFamily="34" charset="-122"/>
                  <a:ea typeface="微软雅黑" panose="020B0503020204020204" pitchFamily="34" charset="-122"/>
                </a:rPr>
                <a:t>      正式党员不足3人的单位，应当按照地域相邻、行业相近、规模适当、便于管理的原则，成立联合党支部。</a:t>
              </a:r>
              <a:endParaRPr lang="zh-CN" altLang="en-US" sz="2200" b="1" dirty="0">
                <a:solidFill>
                  <a:srgbClr val="FF3300"/>
                </a:solidFill>
                <a:latin typeface="微软雅黑" panose="020B0503020204020204" pitchFamily="34" charset="-122"/>
                <a:ea typeface="微软雅黑" panose="020B0503020204020204" pitchFamily="34" charset="-122"/>
              </a:endParaRPr>
            </a:p>
            <a:p>
              <a:r>
                <a:rPr lang="zh-CN" altLang="en-US" sz="2200" b="1" dirty="0">
                  <a:solidFill>
                    <a:srgbClr val="FF3300"/>
                  </a:solidFill>
                  <a:latin typeface="微软雅黑" panose="020B0503020204020204" pitchFamily="34" charset="-122"/>
                  <a:ea typeface="微软雅黑" panose="020B0503020204020204" pitchFamily="34" charset="-122"/>
                </a:rPr>
                <a:t>      联合党支部覆盖单位一般不超过5个。</a:t>
              </a:r>
              <a:endParaRPr lang="zh-CN" altLang="en-US" sz="2200" b="1" dirty="0">
                <a:solidFill>
                  <a:srgbClr val="FF3300"/>
                </a:solidFill>
                <a:latin typeface="微软雅黑" panose="020B0503020204020204" pitchFamily="34" charset="-122"/>
                <a:ea typeface="微软雅黑" panose="020B0503020204020204" pitchFamily="34" charset="-122"/>
              </a:endParaRPr>
            </a:p>
            <a:p>
              <a:endParaRPr lang="zh-CN" altLang="en-US" sz="2200" b="1" dirty="0">
                <a:solidFill>
                  <a:srgbClr val="FF3300"/>
                </a:solidFill>
                <a:latin typeface="微软雅黑" panose="020B0503020204020204" pitchFamily="34" charset="-122"/>
                <a:ea typeface="微软雅黑" panose="020B0503020204020204" pitchFamily="34" charset="-122"/>
              </a:endParaRPr>
            </a:p>
          </p:txBody>
        </p:sp>
        <p:sp>
          <p:nvSpPr>
            <p:cNvPr id="16" name="矩形 15"/>
            <p:cNvSpPr/>
            <p:nvPr/>
          </p:nvSpPr>
          <p:spPr>
            <a:xfrm>
              <a:off x="3755350" y="3488141"/>
              <a:ext cx="929888" cy="647745"/>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3300"/>
                  </a:solidFill>
                  <a:effectLst/>
                  <a:uLnTx/>
                  <a:uFillTx/>
                  <a:latin typeface="+mn-lt"/>
                  <a:ea typeface="+mn-ea"/>
                  <a:cs typeface="+mn-cs"/>
                </a:rPr>
                <a:t>（二）</a:t>
              </a:r>
              <a:endParaRPr kumimoji="0" lang="zh-CN" altLang="en-US" sz="2000" b="1" i="0" u="none" strike="noStrike" kern="1200" cap="none" spc="0" normalizeH="0" baseline="0" noProof="0" dirty="0">
                <a:ln>
                  <a:noFill/>
                </a:ln>
                <a:solidFill>
                  <a:srgbClr val="FF3300"/>
                </a:solidFill>
                <a:effectLst/>
                <a:uLnTx/>
                <a:uFillTx/>
                <a:latin typeface="+mn-lt"/>
                <a:ea typeface="+mn-ea"/>
                <a:cs typeface="+mn-cs"/>
              </a:endParaRPr>
            </a:p>
          </p:txBody>
        </p:sp>
      </p:grpSp>
      <p:pic>
        <p:nvPicPr>
          <p:cNvPr id="28683" name="图片 3"/>
          <p:cNvPicPr>
            <a:picLocks noChangeAspect="1"/>
          </p:cNvPicPr>
          <p:nvPr/>
        </p:nvPicPr>
        <p:blipFill>
          <a:blip r:embed="rId2"/>
          <a:stretch>
            <a:fillRect/>
          </a:stretch>
        </p:blipFill>
        <p:spPr>
          <a:xfrm>
            <a:off x="8332788" y="1185863"/>
            <a:ext cx="3438525" cy="2286000"/>
          </a:xfrm>
          <a:prstGeom prst="rect">
            <a:avLst/>
          </a:prstGeom>
          <a:noFill/>
          <a:ln w="9525">
            <a:noFill/>
          </a:ln>
        </p:spPr>
      </p:pic>
      <p:pic>
        <p:nvPicPr>
          <p:cNvPr id="28684" name="图片 5"/>
          <p:cNvPicPr>
            <a:picLocks noChangeAspect="1"/>
          </p:cNvPicPr>
          <p:nvPr/>
        </p:nvPicPr>
        <p:blipFill>
          <a:blip r:embed="rId3"/>
          <a:stretch>
            <a:fillRect/>
          </a:stretch>
        </p:blipFill>
        <p:spPr>
          <a:xfrm>
            <a:off x="8334375" y="3533775"/>
            <a:ext cx="3436938" cy="2260600"/>
          </a:xfrm>
          <a:prstGeom prst="rect">
            <a:avLst/>
          </a:prstGeom>
          <a:noFill/>
          <a:ln w="9525">
            <a:noFill/>
          </a:ln>
        </p:spPr>
      </p:pic>
    </p:spTree>
    <p:custDataLst>
      <p:tags r:id="rId4"/>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649"/>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300"/>
                                        <p:tgtEl>
                                          <p:spTgt spid="11"/>
                                        </p:tgtEl>
                                      </p:cBhvr>
                                    </p:animEffect>
                                  </p:childTnLst>
                                </p:cTn>
                              </p:par>
                            </p:childTnLst>
                          </p:cTn>
                        </p:par>
                        <p:par>
                          <p:cTn id="19" fill="hold">
                            <p:stCondLst>
                              <p:cond delay="2149"/>
                            </p:stCondLst>
                            <p:childTnLst>
                              <p:par>
                                <p:cTn id="20" presetID="27" presetClass="entr" presetSubtype="0" fill="hold" grpId="1" nodeType="afterEffect">
                                  <p:stCondLst>
                                    <p:cond delay="0"/>
                                  </p:stCondLst>
                                  <p:iterate type="lt">
                                    <p:tmPct val="50000"/>
                                  </p:iterate>
                                  <p:childTnLst>
                                    <p:set>
                                      <p:cBhvr>
                                        <p:cTn id="21" dur="1" fill="hold">
                                          <p:stCondLst>
                                            <p:cond delay="0"/>
                                          </p:stCondLst>
                                        </p:cTn>
                                        <p:tgtEl>
                                          <p:spTgt spid="12"/>
                                        </p:tgtEl>
                                        <p:attrNameLst>
                                          <p:attrName>style.visibility</p:attrName>
                                        </p:attrNameLst>
                                      </p:cBhvr>
                                      <p:to>
                                        <p:strVal val="visible"/>
                                      </p:to>
                                    </p:set>
                                    <p:anim calcmode="discrete" valueType="clr">
                                      <p:cBhvr override="childStyle">
                                        <p:cTn id="2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2"/>
                                        </p:tgtEl>
                                        <p:attrNameLst>
                                          <p:attrName>fillcolor</p:attrName>
                                        </p:attrNameLst>
                                      </p:cBhvr>
                                      <p:tavLst>
                                        <p:tav tm="0">
                                          <p:val>
                                            <p:clrVal>
                                              <a:schemeClr val="accent2"/>
                                            </p:clrVal>
                                          </p:val>
                                        </p:tav>
                                        <p:tav tm="50000">
                                          <p:val>
                                            <p:clrVal>
                                              <a:schemeClr val="hlink"/>
                                            </p:clrVal>
                                          </p:val>
                                        </p:tav>
                                      </p:tavLst>
                                    </p:anim>
                                    <p:set>
                                      <p:cBhvr>
                                        <p:cTn id="24" dur="80"/>
                                        <p:tgtEl>
                                          <p:spTgt spid="12"/>
                                        </p:tgtEl>
                                        <p:attrNameLst>
                                          <p:attrName>fill.type</p:attrName>
                                        </p:attrNameLst>
                                      </p:cBhvr>
                                      <p:to>
                                        <p:strVal val="solid"/>
                                      </p:to>
                                    </p:set>
                                  </p:childTnLst>
                                </p:cTn>
                              </p:par>
                            </p:childTnLst>
                          </p:cTn>
                        </p:par>
                        <p:par>
                          <p:cTn id="25" fill="hold">
                            <p:stCondLst>
                              <p:cond delay="2470"/>
                            </p:stCondLst>
                            <p:childTnLst>
                              <p:par>
                                <p:cTn id="26" presetID="17" presetClass="entr" presetSubtype="10" fill="hold" grpId="0" nodeType="afterEffect">
                                  <p:stCondLst>
                                    <p:cond delay="0"/>
                                  </p:stCondLst>
                                  <p:iterate type="lt">
                                    <p:tmAbs val="0"/>
                                  </p:iterate>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000000"/>
                                          </p:val>
                                        </p:tav>
                                        <p:tav tm="100000">
                                          <p:val>
                                            <p:strVal val="#ppt_w"/>
                                          </p:val>
                                        </p:tav>
                                      </p:tavLst>
                                    </p:anim>
                                    <p:anim calcmode="lin" valueType="num">
                                      <p:cBhvr>
                                        <p:cTn id="29" dur="500" fill="hold"/>
                                        <p:tgtEl>
                                          <p:spTgt spid="12"/>
                                        </p:tgtEl>
                                        <p:attrNameLst>
                                          <p:attrName>ppt_h</p:attrName>
                                        </p:attrNameLst>
                                      </p:cBhvr>
                                      <p:tavLst>
                                        <p:tav tm="0">
                                          <p:val>
                                            <p:strVal val="#ppt_h"/>
                                          </p:val>
                                        </p:tav>
                                        <p:tav tm="100000">
                                          <p:val>
                                            <p:strVal val="#ppt_h"/>
                                          </p:val>
                                        </p:tav>
                                      </p:tavLst>
                                    </p:anim>
                                  </p:childTnLst>
                                </p:cTn>
                              </p:par>
                            </p:childTnLst>
                          </p:cTn>
                        </p:par>
                        <p:par>
                          <p:cTn id="30" fill="hold">
                            <p:stCondLst>
                              <p:cond delay="2969"/>
                            </p:stCondLst>
                            <p:childTnLst>
                              <p:par>
                                <p:cTn id="31" presetID="2" presetClass="entr" presetSubtype="2"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ppt_x</p:attrName>
                                        </p:attrNameLst>
                                      </p:cBhvr>
                                      <p:tavLst>
                                        <p:tav tm="0">
                                          <p:val>
                                            <p:strVal val="1+#ppt_w/2"/>
                                          </p:val>
                                        </p:tav>
                                        <p:tav tm="100000">
                                          <p:val>
                                            <p:strVal val="#ppt_x"/>
                                          </p:val>
                                        </p:tav>
                                      </p:tavLst>
                                    </p:anim>
                                    <p:anim calcmode="lin" valueType="num">
                                      <p:cBhvr>
                                        <p:cTn id="34" dur="500" fill="hold"/>
                                        <p:tgtEl>
                                          <p:spTgt spid="13"/>
                                        </p:tgtEl>
                                        <p:attrNameLst>
                                          <p:attrName>ppt_y</p:attrName>
                                        </p:attrNameLst>
                                      </p:cBhvr>
                                      <p:tavLst>
                                        <p:tav tm="0">
                                          <p:val>
                                            <p:strVal val="#ppt_y"/>
                                          </p:val>
                                        </p:tav>
                                        <p:tav tm="100000">
                                          <p:val>
                                            <p:strVal val="#ppt_y"/>
                                          </p:val>
                                        </p:tav>
                                      </p:tavLst>
                                    </p:anim>
                                  </p:childTnLst>
                                </p:cTn>
                              </p:par>
                            </p:childTnLst>
                          </p:cTn>
                        </p:par>
                        <p:par>
                          <p:cTn id="35" fill="hold">
                            <p:stCondLst>
                              <p:cond delay="3469"/>
                            </p:stCondLst>
                            <p:childTnLst>
                              <p:par>
                                <p:cTn id="36" presetID="42"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2" grpId="1"/>
      <p:bldP spid="1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7350125" cy="963612"/>
            <a:chOff x="122511" y="45418"/>
            <a:chExt cx="4941052" cy="963422"/>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30723" name="Picture 41" descr="未标题-1026"/>
            <p:cNvPicPr>
              <a:picLocks noChangeAspect="1"/>
            </p:cNvPicPr>
            <p:nvPr/>
          </p:nvPicPr>
          <p:blipFill>
            <a:blip r:embed="rId1"/>
            <a:stretch>
              <a:fillRect/>
            </a:stretch>
          </p:blipFill>
          <p:spPr>
            <a:xfrm>
              <a:off x="122511" y="45418"/>
              <a:ext cx="905902" cy="963422"/>
            </a:xfrm>
            <a:prstGeom prst="rect">
              <a:avLst/>
            </a:prstGeom>
            <a:noFill/>
            <a:ln w="9525">
              <a:noFill/>
            </a:ln>
          </p:spPr>
        </p:pic>
      </p:grpSp>
      <p:sp>
        <p:nvSpPr>
          <p:cNvPr id="5" name="TextBox 13"/>
          <p:cNvSpPr txBox="1"/>
          <p:nvPr/>
        </p:nvSpPr>
        <p:spPr>
          <a:xfrm>
            <a:off x="1504950" y="477838"/>
            <a:ext cx="6038850" cy="554037"/>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四、</a:t>
            </a:r>
            <a:r>
              <a:rPr lang="zh-CN" altLang="en-US" sz="3000" b="1" dirty="0">
                <a:solidFill>
                  <a:srgbClr val="FAFE5E"/>
                </a:solidFill>
                <a:latin typeface="微软雅黑" panose="020B0503020204020204" pitchFamily="34" charset="-122"/>
                <a:ea typeface="微软雅黑" panose="020B0503020204020204" pitchFamily="34" charset="-122"/>
                <a:sym typeface="微软雅黑" panose="020B0503020204020204" pitchFamily="34" charset="-122"/>
              </a:rPr>
              <a:t>社会织织党支部的组织设置</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11" name="圆角矩形 10"/>
          <p:cNvSpPr/>
          <p:nvPr/>
        </p:nvSpPr>
        <p:spPr bwMode="auto">
          <a:xfrm>
            <a:off x="1542568" y="1269211"/>
            <a:ext cx="1654037" cy="4320480"/>
          </a:xfrm>
          <a:prstGeom prst="roundRect">
            <a:avLst>
              <a:gd name="adj" fmla="val 7848"/>
            </a:avLst>
          </a:prstGeom>
          <a:solidFill>
            <a:srgbClr val="CC3300"/>
          </a:soli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marL="1219200" marR="0" lvl="2"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DE9D5"/>
              </a:solidFill>
              <a:effectLst/>
              <a:uLnTx/>
              <a:uFillTx/>
              <a:latin typeface="+mn-lt"/>
              <a:ea typeface="+mn-ea"/>
              <a:cs typeface="+mn-cs"/>
            </a:endParaRPr>
          </a:p>
        </p:txBody>
      </p:sp>
      <p:sp>
        <p:nvSpPr>
          <p:cNvPr id="12" name="TextBox 7"/>
          <p:cNvSpPr txBox="1"/>
          <p:nvPr/>
        </p:nvSpPr>
        <p:spPr>
          <a:xfrm>
            <a:off x="1774825" y="1584325"/>
            <a:ext cx="1189038" cy="3413125"/>
          </a:xfrm>
          <a:prstGeom prst="rect">
            <a:avLst/>
          </a:prstGeom>
          <a:noFill/>
          <a:ln w="9525">
            <a:noFill/>
          </a:ln>
        </p:spPr>
        <p:txBody>
          <a:bodyPr lIns="91433" tIns="45716" rIns="91433" bIns="45716">
            <a:spAutoFit/>
          </a:bodyPr>
          <a:p>
            <a:pPr algn="ctr"/>
            <a:r>
              <a:rPr lang="zh-CN" altLang="en-US" sz="3600" b="1" dirty="0">
                <a:solidFill>
                  <a:srgbClr val="FAFE5E"/>
                </a:solidFill>
                <a:latin typeface="微软雅黑" panose="020B0503020204020204" pitchFamily="34" charset="-122"/>
                <a:ea typeface="微软雅黑" panose="020B0503020204020204" pitchFamily="34" charset="-122"/>
              </a:rPr>
              <a:t>社会织织党支部的组织设置</a:t>
            </a:r>
            <a:endParaRPr lang="zh-CN" altLang="en-US" sz="3600" b="1" dirty="0">
              <a:solidFill>
                <a:srgbClr val="FAFE5E"/>
              </a:solidFill>
              <a:latin typeface="微软雅黑" panose="020B0503020204020204" pitchFamily="34" charset="-122"/>
              <a:ea typeface="微软雅黑" panose="020B0503020204020204" pitchFamily="34" charset="-122"/>
            </a:endParaRPr>
          </a:p>
        </p:txBody>
      </p:sp>
      <p:sp>
        <p:nvSpPr>
          <p:cNvPr id="13" name="矩形 12"/>
          <p:cNvSpPr/>
          <p:nvPr/>
        </p:nvSpPr>
        <p:spPr>
          <a:xfrm>
            <a:off x="3894138" y="1185863"/>
            <a:ext cx="7829550" cy="4711700"/>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chemeClr val="lt1"/>
              </a:solidFill>
              <a:effectLst/>
              <a:uLnTx/>
              <a:uFillTx/>
              <a:latin typeface="+mn-lt"/>
              <a:ea typeface="+mn-ea"/>
              <a:cs typeface="+mn-cs"/>
            </a:endParaRPr>
          </a:p>
        </p:txBody>
      </p:sp>
      <p:grpSp>
        <p:nvGrpSpPr>
          <p:cNvPr id="17" name="组合 16"/>
          <p:cNvGrpSpPr/>
          <p:nvPr/>
        </p:nvGrpSpPr>
        <p:grpSpPr>
          <a:xfrm>
            <a:off x="3446463" y="1849438"/>
            <a:ext cx="5133975" cy="3414712"/>
            <a:chOff x="3576219" y="3422064"/>
            <a:chExt cx="9503771" cy="4553325"/>
          </a:xfrm>
        </p:grpSpPr>
        <p:sp>
          <p:nvSpPr>
            <p:cNvPr id="30729" name="矩形 28"/>
            <p:cNvSpPr/>
            <p:nvPr/>
          </p:nvSpPr>
          <p:spPr>
            <a:xfrm>
              <a:off x="4686298" y="3422064"/>
              <a:ext cx="8393692" cy="4553325"/>
            </a:xfrm>
            <a:prstGeom prst="rect">
              <a:avLst/>
            </a:prstGeom>
            <a:noFill/>
            <a:ln w="9525">
              <a:noFill/>
            </a:ln>
          </p:spPr>
          <p:txBody>
            <a:bodyPr>
              <a:spAutoFit/>
            </a:bodyPr>
            <a:p>
              <a:r>
                <a:rPr lang="en-US" altLang="zh-CN" sz="2200" b="1" dirty="0">
                  <a:solidFill>
                    <a:srgbClr val="FF3300"/>
                  </a:solidFill>
                  <a:latin typeface="微软雅黑" panose="020B0503020204020204" pitchFamily="34" charset="-122"/>
                  <a:ea typeface="微软雅黑" panose="020B0503020204020204" pitchFamily="34" charset="-122"/>
                </a:rPr>
                <a:t>     </a:t>
              </a:r>
              <a:r>
                <a:rPr lang="zh-CN" altLang="zh-CN" sz="2400" b="1" dirty="0">
                  <a:solidFill>
                    <a:srgbClr val="FF3300"/>
                  </a:solidFill>
                  <a:latin typeface="微软雅黑" panose="020B0503020204020204" pitchFamily="34" charset="-122"/>
                  <a:ea typeface="微软雅黑" panose="020B0503020204020204" pitchFamily="34" charset="-122"/>
                </a:rPr>
                <a:t>党支部的成立，一般由基层单位提出申请，所在乡镇（街道）或者单位基层党委召开会议研究决定并批复，</a:t>
              </a:r>
              <a:endParaRPr lang="zh-CN" altLang="zh-CN" sz="2400" b="1" dirty="0">
                <a:solidFill>
                  <a:srgbClr val="FF3300"/>
                </a:solidFill>
                <a:latin typeface="微软雅黑" panose="020B0503020204020204" pitchFamily="34" charset="-122"/>
                <a:ea typeface="微软雅黑" panose="020B0503020204020204" pitchFamily="34" charset="-122"/>
              </a:endParaRPr>
            </a:p>
            <a:p>
              <a:r>
                <a:rPr lang="zh-CN" altLang="zh-CN" sz="2400" b="1" dirty="0">
                  <a:solidFill>
                    <a:srgbClr val="FF3300"/>
                  </a:solidFill>
                  <a:latin typeface="微软雅黑" panose="020B0503020204020204" pitchFamily="34" charset="-122"/>
                  <a:ea typeface="微软雅黑" panose="020B0503020204020204" pitchFamily="34" charset="-122"/>
                </a:rPr>
                <a:t>     批复时间一般不超过1个月。</a:t>
              </a:r>
              <a:endParaRPr lang="zh-CN" altLang="zh-CN" sz="2400" b="1" dirty="0">
                <a:solidFill>
                  <a:srgbClr val="FF3300"/>
                </a:solidFill>
                <a:latin typeface="微软雅黑" panose="020B0503020204020204" pitchFamily="34" charset="-122"/>
                <a:ea typeface="微软雅黑" panose="020B0503020204020204" pitchFamily="34" charset="-122"/>
              </a:endParaRPr>
            </a:p>
            <a:p>
              <a:r>
                <a:rPr lang="zh-CN" altLang="zh-CN" sz="2400" b="1" dirty="0">
                  <a:solidFill>
                    <a:srgbClr val="FF3300"/>
                  </a:solidFill>
                  <a:latin typeface="微软雅黑" panose="020B0503020204020204" pitchFamily="34" charset="-122"/>
                  <a:ea typeface="微软雅黑" panose="020B0503020204020204" pitchFamily="34" charset="-122"/>
                </a:rPr>
                <a:t>     基层党委审批同意后，基层单位召开党员大会选举产生党支部委员会或者不设委员会的党支部书记、副书记。</a:t>
              </a:r>
              <a:endParaRPr lang="zh-CN" altLang="zh-CN" sz="2400" b="1" dirty="0">
                <a:solidFill>
                  <a:srgbClr val="FF3300"/>
                </a:solidFill>
                <a:latin typeface="微软雅黑" panose="020B0503020204020204" pitchFamily="34" charset="-122"/>
                <a:ea typeface="微软雅黑" panose="020B0503020204020204" pitchFamily="34" charset="-122"/>
              </a:endParaRPr>
            </a:p>
          </p:txBody>
        </p:sp>
        <p:sp>
          <p:nvSpPr>
            <p:cNvPr id="19" name="矩形 18"/>
            <p:cNvSpPr/>
            <p:nvPr/>
          </p:nvSpPr>
          <p:spPr>
            <a:xfrm>
              <a:off x="3576219" y="5204099"/>
              <a:ext cx="1304623" cy="649659"/>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rgbClr val="FF3300"/>
                  </a:solidFill>
                  <a:effectLst/>
                  <a:uLnTx/>
                  <a:uFillTx/>
                  <a:latin typeface="+mn-lt"/>
                  <a:ea typeface="+mn-ea"/>
                  <a:cs typeface="+mn-cs"/>
                </a:rPr>
                <a:t>（三）</a:t>
              </a:r>
              <a:endParaRPr kumimoji="0" lang="zh-CN" altLang="en-US" sz="2000" b="1" i="0" u="none" strike="noStrike" kern="1200" cap="none" spc="0" normalizeH="0" baseline="0" noProof="0">
                <a:ln>
                  <a:noFill/>
                </a:ln>
                <a:solidFill>
                  <a:srgbClr val="FF3300"/>
                </a:solidFill>
                <a:effectLst/>
                <a:uLnTx/>
                <a:uFillTx/>
                <a:latin typeface="+mn-lt"/>
                <a:ea typeface="+mn-ea"/>
                <a:cs typeface="+mn-cs"/>
              </a:endParaRPr>
            </a:p>
          </p:txBody>
        </p:sp>
      </p:grpSp>
      <p:pic>
        <p:nvPicPr>
          <p:cNvPr id="30731" name="图片 3"/>
          <p:cNvPicPr>
            <a:picLocks noChangeAspect="1"/>
          </p:cNvPicPr>
          <p:nvPr/>
        </p:nvPicPr>
        <p:blipFill>
          <a:blip r:embed="rId2"/>
          <a:stretch>
            <a:fillRect/>
          </a:stretch>
        </p:blipFill>
        <p:spPr>
          <a:xfrm>
            <a:off x="8580438" y="1270000"/>
            <a:ext cx="3143250" cy="2286000"/>
          </a:xfrm>
          <a:prstGeom prst="rect">
            <a:avLst/>
          </a:prstGeom>
          <a:noFill/>
          <a:ln w="9525">
            <a:noFill/>
          </a:ln>
        </p:spPr>
      </p:pic>
      <p:pic>
        <p:nvPicPr>
          <p:cNvPr id="30732" name="图片 5"/>
          <p:cNvPicPr>
            <a:picLocks noChangeAspect="1"/>
          </p:cNvPicPr>
          <p:nvPr/>
        </p:nvPicPr>
        <p:blipFill>
          <a:blip r:embed="rId3"/>
          <a:stretch>
            <a:fillRect/>
          </a:stretch>
        </p:blipFill>
        <p:spPr>
          <a:xfrm>
            <a:off x="8582025" y="3556000"/>
            <a:ext cx="3141663" cy="2263775"/>
          </a:xfrm>
          <a:prstGeom prst="rect">
            <a:avLst/>
          </a:prstGeom>
          <a:noFill/>
          <a:ln w="9525">
            <a:noFill/>
          </a:ln>
        </p:spPr>
      </p:pic>
    </p:spTree>
    <p:custDataLst>
      <p:tags r:id="rId4"/>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649"/>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300"/>
                                        <p:tgtEl>
                                          <p:spTgt spid="11"/>
                                        </p:tgtEl>
                                      </p:cBhvr>
                                    </p:animEffect>
                                  </p:childTnLst>
                                </p:cTn>
                              </p:par>
                            </p:childTnLst>
                          </p:cTn>
                        </p:par>
                        <p:par>
                          <p:cTn id="19" fill="hold">
                            <p:stCondLst>
                              <p:cond delay="2149"/>
                            </p:stCondLst>
                            <p:childTnLst>
                              <p:par>
                                <p:cTn id="20" presetID="27" presetClass="entr" presetSubtype="0" fill="hold" grpId="1" nodeType="afterEffect">
                                  <p:stCondLst>
                                    <p:cond delay="0"/>
                                  </p:stCondLst>
                                  <p:iterate type="lt">
                                    <p:tmPct val="50000"/>
                                  </p:iterate>
                                  <p:childTnLst>
                                    <p:set>
                                      <p:cBhvr>
                                        <p:cTn id="21" dur="1" fill="hold">
                                          <p:stCondLst>
                                            <p:cond delay="0"/>
                                          </p:stCondLst>
                                        </p:cTn>
                                        <p:tgtEl>
                                          <p:spTgt spid="12"/>
                                        </p:tgtEl>
                                        <p:attrNameLst>
                                          <p:attrName>style.visibility</p:attrName>
                                        </p:attrNameLst>
                                      </p:cBhvr>
                                      <p:to>
                                        <p:strVal val="visible"/>
                                      </p:to>
                                    </p:set>
                                    <p:anim calcmode="discrete" valueType="clr">
                                      <p:cBhvr override="childStyle">
                                        <p:cTn id="2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2"/>
                                        </p:tgtEl>
                                        <p:attrNameLst>
                                          <p:attrName>fillcolor</p:attrName>
                                        </p:attrNameLst>
                                      </p:cBhvr>
                                      <p:tavLst>
                                        <p:tav tm="0">
                                          <p:val>
                                            <p:clrVal>
                                              <a:schemeClr val="accent2"/>
                                            </p:clrVal>
                                          </p:val>
                                        </p:tav>
                                        <p:tav tm="50000">
                                          <p:val>
                                            <p:clrVal>
                                              <a:schemeClr val="hlink"/>
                                            </p:clrVal>
                                          </p:val>
                                        </p:tav>
                                      </p:tavLst>
                                    </p:anim>
                                    <p:set>
                                      <p:cBhvr>
                                        <p:cTn id="24" dur="80"/>
                                        <p:tgtEl>
                                          <p:spTgt spid="12"/>
                                        </p:tgtEl>
                                        <p:attrNameLst>
                                          <p:attrName>fill.type</p:attrName>
                                        </p:attrNameLst>
                                      </p:cBhvr>
                                      <p:to>
                                        <p:strVal val="solid"/>
                                      </p:to>
                                    </p:set>
                                  </p:childTnLst>
                                </p:cTn>
                              </p:par>
                            </p:childTnLst>
                          </p:cTn>
                        </p:par>
                        <p:par>
                          <p:cTn id="25" fill="hold">
                            <p:stCondLst>
                              <p:cond delay="2470"/>
                            </p:stCondLst>
                            <p:childTnLst>
                              <p:par>
                                <p:cTn id="26" presetID="17" presetClass="entr" presetSubtype="10" fill="hold" grpId="0" nodeType="afterEffect">
                                  <p:stCondLst>
                                    <p:cond delay="0"/>
                                  </p:stCondLst>
                                  <p:iterate type="lt">
                                    <p:tmAbs val="0"/>
                                  </p:iterate>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000000"/>
                                          </p:val>
                                        </p:tav>
                                        <p:tav tm="100000">
                                          <p:val>
                                            <p:strVal val="#ppt_w"/>
                                          </p:val>
                                        </p:tav>
                                      </p:tavLst>
                                    </p:anim>
                                    <p:anim calcmode="lin" valueType="num">
                                      <p:cBhvr>
                                        <p:cTn id="29" dur="500" fill="hold"/>
                                        <p:tgtEl>
                                          <p:spTgt spid="12"/>
                                        </p:tgtEl>
                                        <p:attrNameLst>
                                          <p:attrName>ppt_h</p:attrName>
                                        </p:attrNameLst>
                                      </p:cBhvr>
                                      <p:tavLst>
                                        <p:tav tm="0">
                                          <p:val>
                                            <p:strVal val="#ppt_h"/>
                                          </p:val>
                                        </p:tav>
                                        <p:tav tm="100000">
                                          <p:val>
                                            <p:strVal val="#ppt_h"/>
                                          </p:val>
                                        </p:tav>
                                      </p:tavLst>
                                    </p:anim>
                                  </p:childTnLst>
                                </p:cTn>
                              </p:par>
                            </p:childTnLst>
                          </p:cTn>
                        </p:par>
                        <p:par>
                          <p:cTn id="30" fill="hold">
                            <p:stCondLst>
                              <p:cond delay="2969"/>
                            </p:stCondLst>
                            <p:childTnLst>
                              <p:par>
                                <p:cTn id="31" presetID="2" presetClass="entr" presetSubtype="2"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ppt_x</p:attrName>
                                        </p:attrNameLst>
                                      </p:cBhvr>
                                      <p:tavLst>
                                        <p:tav tm="0">
                                          <p:val>
                                            <p:strVal val="1+#ppt_w/2"/>
                                          </p:val>
                                        </p:tav>
                                        <p:tav tm="100000">
                                          <p:val>
                                            <p:strVal val="#ppt_x"/>
                                          </p:val>
                                        </p:tav>
                                      </p:tavLst>
                                    </p:anim>
                                    <p:anim calcmode="lin" valueType="num">
                                      <p:cBhvr>
                                        <p:cTn id="34" dur="500" fill="hold"/>
                                        <p:tgtEl>
                                          <p:spTgt spid="13"/>
                                        </p:tgtEl>
                                        <p:attrNameLst>
                                          <p:attrName>ppt_y</p:attrName>
                                        </p:attrNameLst>
                                      </p:cBhvr>
                                      <p:tavLst>
                                        <p:tav tm="0">
                                          <p:val>
                                            <p:strVal val="#ppt_y"/>
                                          </p:val>
                                        </p:tav>
                                        <p:tav tm="100000">
                                          <p:val>
                                            <p:strVal val="#ppt_y"/>
                                          </p:val>
                                        </p:tav>
                                      </p:tavLst>
                                    </p:anim>
                                  </p:childTnLst>
                                </p:cTn>
                              </p:par>
                            </p:childTnLst>
                          </p:cTn>
                        </p:par>
                        <p:par>
                          <p:cTn id="35" fill="hold">
                            <p:stCondLst>
                              <p:cond delay="3469"/>
                            </p:stCondLst>
                            <p:childTnLst>
                              <p:par>
                                <p:cTn id="36" presetID="42"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2" grpId="1"/>
      <p:bldP spid="1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6276975" cy="963612"/>
            <a:chOff x="122511" y="45418"/>
            <a:chExt cx="4941052" cy="963422"/>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32771" name="Picture 41" descr="未标题-1026"/>
            <p:cNvPicPr>
              <a:picLocks noChangeAspect="1"/>
            </p:cNvPicPr>
            <p:nvPr/>
          </p:nvPicPr>
          <p:blipFill>
            <a:blip r:embed="rId1"/>
            <a:stretch>
              <a:fillRect/>
            </a:stretch>
          </p:blipFill>
          <p:spPr>
            <a:xfrm>
              <a:off x="122511" y="45418"/>
              <a:ext cx="715454" cy="963422"/>
            </a:xfrm>
            <a:prstGeom prst="rect">
              <a:avLst/>
            </a:prstGeom>
            <a:noFill/>
            <a:ln w="9525">
              <a:noFill/>
            </a:ln>
          </p:spPr>
        </p:pic>
      </p:grpSp>
      <p:sp>
        <p:nvSpPr>
          <p:cNvPr id="5" name="TextBox 13"/>
          <p:cNvSpPr txBox="1"/>
          <p:nvPr/>
        </p:nvSpPr>
        <p:spPr>
          <a:xfrm>
            <a:off x="1346200" y="477838"/>
            <a:ext cx="5275263" cy="554037"/>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sym typeface="微软雅黑" panose="020B0503020204020204" pitchFamily="34" charset="-122"/>
              </a:rPr>
              <a:t>五、党支部的基本任务</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10" name="椭圆 9"/>
          <p:cNvSpPr/>
          <p:nvPr/>
        </p:nvSpPr>
        <p:spPr>
          <a:xfrm>
            <a:off x="490538" y="2381250"/>
            <a:ext cx="3305175" cy="3271838"/>
          </a:xfrm>
          <a:prstGeom prst="ellipse">
            <a:avLst/>
          </a:prstGeom>
          <a:solidFill>
            <a:srgbClr val="E71F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698500" y="2493963"/>
            <a:ext cx="2808288" cy="3155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FFFF00"/>
                </a:solidFill>
                <a:effectLst/>
                <a:uLnTx/>
                <a:uFillTx/>
                <a:latin typeface="+mn-lt"/>
                <a:ea typeface="+mn-ea"/>
                <a:cs typeface="+mn-cs"/>
              </a:rPr>
              <a:t>党支部的基本任务是</a:t>
            </a:r>
            <a:endParaRPr kumimoji="0" lang="zh-CN" altLang="en-US" sz="4000" b="1" i="0" u="none" strike="noStrike" kern="1200" cap="none" spc="0" normalizeH="0" baseline="0" noProof="0" dirty="0">
              <a:ln>
                <a:noFill/>
              </a:ln>
              <a:solidFill>
                <a:srgbClr val="FFFF00"/>
              </a:solidFill>
              <a:effectLst/>
              <a:uLnTx/>
              <a:uFillTx/>
              <a:latin typeface="+mn-lt"/>
              <a:ea typeface="+mn-ea"/>
              <a:cs typeface="+mn-cs"/>
            </a:endParaRPr>
          </a:p>
        </p:txBody>
      </p:sp>
      <p:sp>
        <p:nvSpPr>
          <p:cNvPr id="12" name="矩形 11"/>
          <p:cNvSpPr/>
          <p:nvPr/>
        </p:nvSpPr>
        <p:spPr>
          <a:xfrm>
            <a:off x="4117975" y="1196975"/>
            <a:ext cx="7526338" cy="5400675"/>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chemeClr val="lt1"/>
              </a:solidFill>
              <a:effectLst/>
              <a:uLnTx/>
              <a:uFillTx/>
              <a:latin typeface="+mn-lt"/>
              <a:ea typeface="+mn-ea"/>
              <a:cs typeface="+mn-cs"/>
            </a:endParaRPr>
          </a:p>
        </p:txBody>
      </p:sp>
      <p:grpSp>
        <p:nvGrpSpPr>
          <p:cNvPr id="13" name="组合 12"/>
          <p:cNvGrpSpPr/>
          <p:nvPr/>
        </p:nvGrpSpPr>
        <p:grpSpPr>
          <a:xfrm>
            <a:off x="3629025" y="1270000"/>
            <a:ext cx="8005763" cy="1938338"/>
            <a:chOff x="3707173" y="1878968"/>
            <a:chExt cx="9358448" cy="2577917"/>
          </a:xfrm>
        </p:grpSpPr>
        <p:sp>
          <p:nvSpPr>
            <p:cNvPr id="32777" name="矩形 25"/>
            <p:cNvSpPr/>
            <p:nvPr/>
          </p:nvSpPr>
          <p:spPr>
            <a:xfrm>
              <a:off x="4686298" y="1878968"/>
              <a:ext cx="8379323" cy="2577917"/>
            </a:xfrm>
            <a:prstGeom prst="rect">
              <a:avLst/>
            </a:prstGeom>
            <a:noFill/>
            <a:ln w="9525">
              <a:noFill/>
            </a:ln>
          </p:spPr>
          <p:txBody>
            <a:bodyPr>
              <a:spAutoFit/>
            </a:bodyPr>
            <a:p>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宣传和贯彻落实党的理论和路线方针政策，宣传和执行党中央、上级党组织及本党支部的决议。讨论决定或者参与决定本地区本部门本单位重要事项，充分发挥党员先锋模范作用，团结组织群众，努力完成本地区本部门本单位所担负的任务。</a:t>
              </a:r>
              <a:endParaRPr lang="zh-CN" altLang="en-US" sz="2400" dirty="0">
                <a:latin typeface="微软雅黑" panose="020B0503020204020204" pitchFamily="34" charset="-122"/>
                <a:ea typeface="微软雅黑" panose="020B0503020204020204" pitchFamily="34" charset="-122"/>
              </a:endParaRPr>
            </a:p>
          </p:txBody>
        </p:sp>
        <p:sp>
          <p:nvSpPr>
            <p:cNvPr id="15" name="矩形 14"/>
            <p:cNvSpPr/>
            <p:nvPr/>
          </p:nvSpPr>
          <p:spPr>
            <a:xfrm>
              <a:off x="3707173" y="2708429"/>
              <a:ext cx="928644" cy="648703"/>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3300"/>
                  </a:solidFill>
                  <a:effectLst/>
                  <a:uLnTx/>
                  <a:uFillTx/>
                  <a:latin typeface="+mn-lt"/>
                  <a:ea typeface="+mn-ea"/>
                  <a:cs typeface="+mn-cs"/>
                </a:rPr>
                <a:t>（一）</a:t>
              </a:r>
              <a:endParaRPr kumimoji="0" lang="zh-CN" altLang="en-US" sz="2000" b="1" i="0" u="none" strike="noStrike" kern="1200" cap="none" spc="0" normalizeH="0" baseline="0" noProof="0" dirty="0">
                <a:ln>
                  <a:noFill/>
                </a:ln>
                <a:solidFill>
                  <a:srgbClr val="FF3300"/>
                </a:solidFill>
                <a:effectLst/>
                <a:uLnTx/>
                <a:uFillTx/>
                <a:latin typeface="+mn-lt"/>
                <a:ea typeface="+mn-ea"/>
                <a:cs typeface="+mn-cs"/>
              </a:endParaRPr>
            </a:p>
          </p:txBody>
        </p:sp>
      </p:grpSp>
      <p:grpSp>
        <p:nvGrpSpPr>
          <p:cNvPr id="16" name="组合 15"/>
          <p:cNvGrpSpPr/>
          <p:nvPr/>
        </p:nvGrpSpPr>
        <p:grpSpPr>
          <a:xfrm>
            <a:off x="3629025" y="3732213"/>
            <a:ext cx="7942263" cy="2306637"/>
            <a:chOff x="3851728" y="3386112"/>
            <a:chExt cx="9814517" cy="2877495"/>
          </a:xfrm>
        </p:grpSpPr>
        <p:sp>
          <p:nvSpPr>
            <p:cNvPr id="32780" name="矩形 28"/>
            <p:cNvSpPr/>
            <p:nvPr/>
          </p:nvSpPr>
          <p:spPr>
            <a:xfrm>
              <a:off x="4686299" y="3386112"/>
              <a:ext cx="8979946" cy="2877495"/>
            </a:xfrm>
            <a:prstGeom prst="rect">
              <a:avLst/>
            </a:prstGeom>
            <a:noFill/>
            <a:ln w="9525">
              <a:noFill/>
            </a:ln>
          </p:spPr>
          <p:txBody>
            <a:bodyPr>
              <a:spAutoFit/>
            </a:bodyPr>
            <a:p>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组织党员认真学习马克思列宁主义、毛泽东思想、邓小平理论、“三个代表”重要思想、科学发展观、习近平新时代中国特色社会主义思想，推进“两学一做”学习教育常态化制度化，学习党的路线方针政策和决议，学习党的基本知识，学习科学、文化、法律和业务知识。做好思想政治工作和意识形态工作。</a:t>
              </a:r>
              <a:endParaRPr lang="zh-CN" altLang="en-US" sz="2400" dirty="0">
                <a:latin typeface="微软雅黑" panose="020B0503020204020204" pitchFamily="34" charset="-122"/>
                <a:ea typeface="微软雅黑" panose="020B0503020204020204" pitchFamily="34" charset="-122"/>
              </a:endParaRPr>
            </a:p>
          </p:txBody>
        </p:sp>
        <p:sp>
          <p:nvSpPr>
            <p:cNvPr id="18" name="矩形 17"/>
            <p:cNvSpPr/>
            <p:nvPr/>
          </p:nvSpPr>
          <p:spPr>
            <a:xfrm>
              <a:off x="3851728" y="4677935"/>
              <a:ext cx="834944" cy="755610"/>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3300"/>
                  </a:solidFill>
                  <a:effectLst/>
                  <a:uLnTx/>
                  <a:uFillTx/>
                  <a:latin typeface="+mn-lt"/>
                  <a:ea typeface="+mn-ea"/>
                  <a:cs typeface="+mn-cs"/>
                </a:rPr>
                <a:t>（二）</a:t>
              </a:r>
              <a:endParaRPr kumimoji="0" lang="zh-CN" altLang="en-US" sz="2000" b="1" i="0" u="none" strike="noStrike" kern="1200" cap="none" spc="0" normalizeH="0" baseline="0" noProof="0" dirty="0">
                <a:ln>
                  <a:noFill/>
                </a:ln>
                <a:solidFill>
                  <a:srgbClr val="FF3300"/>
                </a:solidFill>
                <a:effectLst/>
                <a:uLnTx/>
                <a:uFillTx/>
                <a:latin typeface="+mn-lt"/>
                <a:ea typeface="+mn-ea"/>
                <a:cs typeface="+mn-cs"/>
              </a:endParaRPr>
            </a:p>
          </p:txBody>
        </p:sp>
      </p:grpSp>
    </p:spTree>
    <p:custDataLst>
      <p:tags r:id="rId2"/>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950"/>
                            </p:stCondLst>
                            <p:childTnLst>
                              <p:par>
                                <p:cTn id="24" presetID="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245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450"/>
                            </p:stCondLst>
                            <p:childTnLst>
                              <p:par>
                                <p:cTn id="35" presetID="42"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6276975" cy="963612"/>
            <a:chOff x="122511" y="45418"/>
            <a:chExt cx="4941052" cy="963422"/>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34819" name="Picture 41" descr="未标题-1026"/>
            <p:cNvPicPr>
              <a:picLocks noChangeAspect="1"/>
            </p:cNvPicPr>
            <p:nvPr/>
          </p:nvPicPr>
          <p:blipFill>
            <a:blip r:embed="rId1"/>
            <a:stretch>
              <a:fillRect/>
            </a:stretch>
          </p:blipFill>
          <p:spPr>
            <a:xfrm>
              <a:off x="122511" y="45418"/>
              <a:ext cx="988210" cy="963422"/>
            </a:xfrm>
            <a:prstGeom prst="rect">
              <a:avLst/>
            </a:prstGeom>
            <a:noFill/>
            <a:ln w="9525">
              <a:noFill/>
            </a:ln>
          </p:spPr>
        </p:pic>
      </p:grpSp>
      <p:sp>
        <p:nvSpPr>
          <p:cNvPr id="5" name="TextBox 13"/>
          <p:cNvSpPr txBox="1"/>
          <p:nvPr/>
        </p:nvSpPr>
        <p:spPr>
          <a:xfrm>
            <a:off x="1662113" y="477838"/>
            <a:ext cx="5865812" cy="1014412"/>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sym typeface="微软雅黑" panose="020B0503020204020204" pitchFamily="34" charset="-122"/>
              </a:rPr>
              <a:t>五、党支部的基本任务</a:t>
            </a:r>
            <a:endParaRPr lang="zh-CN" altLang="en-US" sz="3000" b="1" dirty="0">
              <a:solidFill>
                <a:srgbClr val="FFFF00"/>
              </a:solidFill>
              <a:latin typeface="微软雅黑" panose="020B0503020204020204" pitchFamily="34" charset="-122"/>
              <a:ea typeface="微软雅黑" panose="020B0503020204020204" pitchFamily="34" charset="-122"/>
            </a:endParaRPr>
          </a:p>
          <a:p>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10" name="椭圆 9"/>
          <p:cNvSpPr/>
          <p:nvPr/>
        </p:nvSpPr>
        <p:spPr>
          <a:xfrm>
            <a:off x="490538" y="2381250"/>
            <a:ext cx="3305175" cy="3271838"/>
          </a:xfrm>
          <a:prstGeom prst="ellipse">
            <a:avLst/>
          </a:prstGeom>
          <a:solidFill>
            <a:srgbClr val="E71F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698500" y="2493963"/>
            <a:ext cx="2808288" cy="3155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FFFF00"/>
                </a:solidFill>
                <a:effectLst/>
                <a:uLnTx/>
                <a:uFillTx/>
                <a:latin typeface="+mn-lt"/>
                <a:ea typeface="+mn-ea"/>
                <a:cs typeface="+mn-cs"/>
              </a:rPr>
              <a:t>党支部的基本任务是</a:t>
            </a:r>
            <a:endParaRPr kumimoji="0" lang="zh-CN" altLang="en-US" sz="4000" b="1" i="0" u="none" strike="noStrike" kern="1200" cap="none" spc="0" normalizeH="0" baseline="0" noProof="0" dirty="0">
              <a:ln>
                <a:noFill/>
              </a:ln>
              <a:solidFill>
                <a:srgbClr val="FFFF00"/>
              </a:solidFill>
              <a:effectLst/>
              <a:uLnTx/>
              <a:uFillTx/>
              <a:latin typeface="+mn-lt"/>
              <a:ea typeface="+mn-ea"/>
              <a:cs typeface="+mn-cs"/>
            </a:endParaRPr>
          </a:p>
        </p:txBody>
      </p:sp>
      <p:sp>
        <p:nvSpPr>
          <p:cNvPr id="12" name="矩形 11"/>
          <p:cNvSpPr/>
          <p:nvPr/>
        </p:nvSpPr>
        <p:spPr>
          <a:xfrm>
            <a:off x="4117975" y="1196975"/>
            <a:ext cx="7526338" cy="5400675"/>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chemeClr val="lt1"/>
              </a:solidFill>
              <a:effectLst/>
              <a:uLnTx/>
              <a:uFillTx/>
              <a:latin typeface="+mn-lt"/>
              <a:ea typeface="+mn-ea"/>
              <a:cs typeface="+mn-cs"/>
            </a:endParaRPr>
          </a:p>
        </p:txBody>
      </p:sp>
      <p:grpSp>
        <p:nvGrpSpPr>
          <p:cNvPr id="19" name="组合 18"/>
          <p:cNvGrpSpPr/>
          <p:nvPr/>
        </p:nvGrpSpPr>
        <p:grpSpPr>
          <a:xfrm>
            <a:off x="3725863" y="1270000"/>
            <a:ext cx="7845425" cy="2676525"/>
            <a:chOff x="3812460" y="4670231"/>
            <a:chExt cx="8893000" cy="3560462"/>
          </a:xfrm>
        </p:grpSpPr>
        <p:sp>
          <p:nvSpPr>
            <p:cNvPr id="34825" name="矩形 31"/>
            <p:cNvSpPr/>
            <p:nvPr/>
          </p:nvSpPr>
          <p:spPr>
            <a:xfrm>
              <a:off x="4655075" y="4670231"/>
              <a:ext cx="8050385" cy="3560462"/>
            </a:xfrm>
            <a:prstGeom prst="rect">
              <a:avLst/>
            </a:prstGeom>
            <a:noFill/>
            <a:ln w="9525">
              <a:noFill/>
            </a:ln>
          </p:spPr>
          <p:txBody>
            <a:bodyPr>
              <a:spAutoFit/>
            </a:bodyPr>
            <a:p>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对党员进行教育、管理、监督和服务，突出政治教育，提高党员素质，坚定理想信念，增强党性，严格党的组织生活，开展批评和自我批评，维护和执行党的纪律，监督党员切实履行义务，保障党员的权利不受侵犯。加强和改进流动党员管理。关怀帮扶生活困难党员和老党员。做好党费收缴、使用和管理工作。依规稳妥处置不合格党员。</a:t>
              </a:r>
              <a:endParaRPr lang="zh-CN" altLang="en-US" sz="2400" dirty="0">
                <a:latin typeface="微软雅黑" panose="020B0503020204020204" pitchFamily="34" charset="-122"/>
                <a:ea typeface="微软雅黑" panose="020B0503020204020204" pitchFamily="34" charset="-122"/>
              </a:endParaRPr>
            </a:p>
          </p:txBody>
        </p:sp>
        <p:sp>
          <p:nvSpPr>
            <p:cNvPr id="21" name="矩形 20"/>
            <p:cNvSpPr/>
            <p:nvPr/>
          </p:nvSpPr>
          <p:spPr>
            <a:xfrm>
              <a:off x="3812460" y="5734568"/>
              <a:ext cx="880231" cy="650428"/>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3300"/>
                  </a:solidFill>
                  <a:effectLst/>
                  <a:uLnTx/>
                  <a:uFillTx/>
                  <a:latin typeface="+mn-lt"/>
                  <a:ea typeface="+mn-ea"/>
                  <a:cs typeface="+mn-cs"/>
                </a:rPr>
                <a:t>（三）</a:t>
              </a:r>
              <a:endParaRPr kumimoji="0" lang="zh-CN" altLang="en-US" sz="2000" b="1" i="0" u="none" strike="noStrike" kern="1200" cap="none" spc="0" normalizeH="0" baseline="0" noProof="0" dirty="0">
                <a:ln>
                  <a:noFill/>
                </a:ln>
                <a:solidFill>
                  <a:srgbClr val="FF3300"/>
                </a:solidFill>
                <a:effectLst/>
                <a:uLnTx/>
                <a:uFillTx/>
                <a:latin typeface="+mn-lt"/>
                <a:ea typeface="+mn-ea"/>
                <a:cs typeface="+mn-cs"/>
              </a:endParaRPr>
            </a:p>
          </p:txBody>
        </p:sp>
      </p:grpSp>
      <p:grpSp>
        <p:nvGrpSpPr>
          <p:cNvPr id="22" name="组合 21"/>
          <p:cNvGrpSpPr/>
          <p:nvPr/>
        </p:nvGrpSpPr>
        <p:grpSpPr>
          <a:xfrm>
            <a:off x="3725863" y="4171950"/>
            <a:ext cx="7845425" cy="2306638"/>
            <a:chOff x="3817792" y="1853596"/>
            <a:chExt cx="8781570" cy="3074346"/>
          </a:xfrm>
        </p:grpSpPr>
        <p:sp>
          <p:nvSpPr>
            <p:cNvPr id="34828" name="矩形 34"/>
            <p:cNvSpPr/>
            <p:nvPr/>
          </p:nvSpPr>
          <p:spPr>
            <a:xfrm>
              <a:off x="4686297" y="1853596"/>
              <a:ext cx="7913065" cy="3074346"/>
            </a:xfrm>
            <a:prstGeom prst="rect">
              <a:avLst/>
            </a:prstGeom>
            <a:noFill/>
            <a:ln w="9525">
              <a:noFill/>
            </a:ln>
          </p:spPr>
          <p:txBody>
            <a:bodyPr>
              <a:spAutoFit/>
            </a:bodyPr>
            <a:p>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密切联系群众，向群众宣传党的政策，经常了解群众对党员、党的工作的批评和意见，了解群众诉求，维护群众的正当权利和利益，做好群众的思想政治工作，凝聚广大群众的智慧和力量。领导本地区本部门本单位工会、共青团、妇女组织等群团组织，支持它们依照各自章程独立负责地开展工作。</a:t>
              </a:r>
              <a:endParaRPr lang="zh-CN" altLang="en-US" sz="2400" dirty="0">
                <a:latin typeface="微软雅黑" panose="020B0503020204020204" pitchFamily="34" charset="-122"/>
                <a:ea typeface="微软雅黑" panose="020B0503020204020204" pitchFamily="34" charset="-122"/>
              </a:endParaRPr>
            </a:p>
          </p:txBody>
        </p:sp>
        <p:sp>
          <p:nvSpPr>
            <p:cNvPr id="24" name="矩形 23"/>
            <p:cNvSpPr/>
            <p:nvPr/>
          </p:nvSpPr>
          <p:spPr>
            <a:xfrm>
              <a:off x="3817792" y="2808141"/>
              <a:ext cx="868526" cy="649057"/>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3300"/>
                  </a:solidFill>
                  <a:effectLst/>
                  <a:uLnTx/>
                  <a:uFillTx/>
                  <a:latin typeface="+mn-lt"/>
                  <a:ea typeface="+mn-ea"/>
                  <a:cs typeface="+mn-cs"/>
                </a:rPr>
                <a:t>（四）</a:t>
              </a:r>
              <a:endParaRPr kumimoji="0" lang="zh-CN" altLang="en-US" sz="2000" b="1" i="0" u="none" strike="noStrike" kern="1200" cap="none" spc="0" normalizeH="0" baseline="0" noProof="0" dirty="0">
                <a:ln>
                  <a:noFill/>
                </a:ln>
                <a:solidFill>
                  <a:srgbClr val="FF3300"/>
                </a:solidFill>
                <a:effectLst/>
                <a:uLnTx/>
                <a:uFillTx/>
                <a:latin typeface="+mn-lt"/>
                <a:ea typeface="+mn-ea"/>
                <a:cs typeface="+mn-cs"/>
              </a:endParaRPr>
            </a:p>
          </p:txBody>
        </p:sp>
      </p:grpSp>
    </p:spTree>
    <p:custDataLst>
      <p:tags r:id="rId2"/>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ppt_x</p:attrName>
                                        </p:attrNameLst>
                                      </p:cBhvr>
                                      <p:tavLst>
                                        <p:tav tm="0">
                                          <p:val>
                                            <p:strVal val="0-#ppt_w/2"/>
                                          </p:val>
                                        </p:tav>
                                        <p:tav tm="100000">
                                          <p:val>
                                            <p:strVal val="#ppt_x"/>
                                          </p:val>
                                        </p:tav>
                                      </p:tavLst>
                                    </p:anim>
                                    <p:anim calcmode="lin" valueType="num">
                                      <p:cBhvr>
                                        <p:cTn id="19" dur="500" fill="hold"/>
                                        <p:tgtEl>
                                          <p:spTgt spid="11"/>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950"/>
                            </p:stCondLst>
                            <p:childTnLst>
                              <p:par>
                                <p:cTn id="24" presetID="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ppt_x</p:attrName>
                                        </p:attrNameLst>
                                      </p:cBhvr>
                                      <p:tavLst>
                                        <p:tav tm="0">
                                          <p:val>
                                            <p:strVal val="1+#ppt_w/2"/>
                                          </p:val>
                                        </p:tav>
                                        <p:tav tm="100000">
                                          <p:val>
                                            <p:strVal val="#ppt_x"/>
                                          </p:val>
                                        </p:tav>
                                      </p:tavLst>
                                    </p:anim>
                                    <p:anim calcmode="lin" valueType="num">
                                      <p:cBhvr>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245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3450"/>
                            </p:stCondLst>
                            <p:childTnLst>
                              <p:par>
                                <p:cTn id="35" presetID="42"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ldLvl="0" animBg="1"/>
      <p:bldP spid="11" grpId="0" bldLvl="0" animBg="1"/>
      <p:bldP spid="1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85738" y="273050"/>
            <a:ext cx="5932487" cy="963613"/>
            <a:chOff x="122511" y="45418"/>
            <a:chExt cx="4941052" cy="963422"/>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36867" name="Picture 41" descr="未标题-1026"/>
            <p:cNvPicPr>
              <a:picLocks noChangeAspect="1"/>
            </p:cNvPicPr>
            <p:nvPr/>
          </p:nvPicPr>
          <p:blipFill>
            <a:blip r:embed="rId1"/>
            <a:stretch>
              <a:fillRect/>
            </a:stretch>
          </p:blipFill>
          <p:spPr>
            <a:xfrm>
              <a:off x="122511" y="45418"/>
              <a:ext cx="1131758" cy="963422"/>
            </a:xfrm>
            <a:prstGeom prst="rect">
              <a:avLst/>
            </a:prstGeom>
            <a:noFill/>
            <a:ln w="9525">
              <a:noFill/>
            </a:ln>
          </p:spPr>
        </p:pic>
      </p:grpSp>
      <p:sp>
        <p:nvSpPr>
          <p:cNvPr id="5" name="TextBox 13"/>
          <p:cNvSpPr txBox="1"/>
          <p:nvPr/>
        </p:nvSpPr>
        <p:spPr>
          <a:xfrm>
            <a:off x="1346200" y="477838"/>
            <a:ext cx="5008563" cy="554037"/>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sym typeface="微软雅黑" panose="020B0503020204020204" pitchFamily="34" charset="-122"/>
              </a:rPr>
              <a:t>五、党支部的基本任务</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10" name="椭圆 9"/>
          <p:cNvSpPr/>
          <p:nvPr/>
        </p:nvSpPr>
        <p:spPr>
          <a:xfrm>
            <a:off x="490538" y="2381250"/>
            <a:ext cx="3305175" cy="3271838"/>
          </a:xfrm>
          <a:prstGeom prst="ellipse">
            <a:avLst/>
          </a:prstGeom>
          <a:solidFill>
            <a:srgbClr val="E71F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698500" y="2493963"/>
            <a:ext cx="2808288" cy="3155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FFFF00"/>
                </a:solidFill>
                <a:effectLst/>
                <a:uLnTx/>
                <a:uFillTx/>
                <a:latin typeface="+mn-lt"/>
                <a:ea typeface="+mn-ea"/>
                <a:cs typeface="+mn-cs"/>
              </a:rPr>
              <a:t>党支部的基本任务是</a:t>
            </a:r>
            <a:endParaRPr kumimoji="0" lang="zh-CN" altLang="en-US" sz="4000" b="1" i="0" u="none" strike="noStrike" kern="1200" cap="none" spc="0" normalizeH="0" baseline="0" noProof="0" dirty="0">
              <a:ln>
                <a:noFill/>
              </a:ln>
              <a:solidFill>
                <a:srgbClr val="FFFF00"/>
              </a:solidFill>
              <a:effectLst/>
              <a:uLnTx/>
              <a:uFillTx/>
              <a:latin typeface="+mn-lt"/>
              <a:ea typeface="+mn-ea"/>
              <a:cs typeface="+mn-cs"/>
            </a:endParaRPr>
          </a:p>
        </p:txBody>
      </p:sp>
      <p:sp>
        <p:nvSpPr>
          <p:cNvPr id="12" name="矩形 11"/>
          <p:cNvSpPr/>
          <p:nvPr/>
        </p:nvSpPr>
        <p:spPr>
          <a:xfrm>
            <a:off x="3938588" y="1196975"/>
            <a:ext cx="7526338" cy="5400675"/>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chemeClr val="lt1"/>
              </a:solidFill>
              <a:effectLst/>
              <a:uLnTx/>
              <a:uFillTx/>
              <a:latin typeface="+mn-lt"/>
              <a:ea typeface="+mn-ea"/>
              <a:cs typeface="+mn-cs"/>
            </a:endParaRPr>
          </a:p>
        </p:txBody>
      </p:sp>
      <p:grpSp>
        <p:nvGrpSpPr>
          <p:cNvPr id="26" name="组合 25"/>
          <p:cNvGrpSpPr/>
          <p:nvPr/>
        </p:nvGrpSpPr>
        <p:grpSpPr>
          <a:xfrm>
            <a:off x="3505200" y="1609725"/>
            <a:ext cx="4768850" cy="2676525"/>
            <a:chOff x="3543111" y="1851278"/>
            <a:chExt cx="5786953" cy="3566390"/>
          </a:xfrm>
        </p:grpSpPr>
        <p:sp>
          <p:nvSpPr>
            <p:cNvPr id="36873" name="矩形 34"/>
            <p:cNvSpPr/>
            <p:nvPr/>
          </p:nvSpPr>
          <p:spPr>
            <a:xfrm>
              <a:off x="4360769" y="1851278"/>
              <a:ext cx="4969295" cy="3566390"/>
            </a:xfrm>
            <a:prstGeom prst="rect">
              <a:avLst/>
            </a:prstGeom>
            <a:noFill/>
            <a:ln w="9525">
              <a:noFill/>
            </a:ln>
          </p:spPr>
          <p:txBody>
            <a:bodyPr>
              <a:spAutoFit/>
            </a:bodyPr>
            <a:p>
              <a:pPr algn="just"/>
              <a:r>
                <a:rPr lang="zh-CN" altLang="en-US" sz="2400" dirty="0">
                  <a:latin typeface="微软雅黑" panose="020B0503020204020204" pitchFamily="34" charset="-122"/>
                  <a:ea typeface="微软雅黑" panose="020B0503020204020204" pitchFamily="34" charset="-122"/>
                </a:rPr>
                <a:t>对要求入党的积极分子进行教育和培养，做好经常性的发展党员工作，把政治标准放在首位，严格程序、严肃纪律，发展政治品质纯洁的党员。发现、培养和推荐党员、群众中间的优秀人才。</a:t>
              </a:r>
              <a:endParaRPr lang="zh-CN" altLang="en-US" sz="2400" dirty="0">
                <a:latin typeface="微软雅黑" panose="020B0503020204020204" pitchFamily="34" charset="-122"/>
                <a:ea typeface="微软雅黑" panose="020B0503020204020204" pitchFamily="34" charset="-122"/>
              </a:endParaRPr>
            </a:p>
          </p:txBody>
        </p:sp>
        <p:sp>
          <p:nvSpPr>
            <p:cNvPr id="28" name="矩形 27"/>
            <p:cNvSpPr/>
            <p:nvPr/>
          </p:nvSpPr>
          <p:spPr>
            <a:xfrm>
              <a:off x="3543111" y="3029921"/>
              <a:ext cx="919347" cy="649819"/>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3300"/>
                  </a:solidFill>
                  <a:effectLst/>
                  <a:uLnTx/>
                  <a:uFillTx/>
                  <a:latin typeface="+mn-lt"/>
                  <a:ea typeface="+mn-ea"/>
                  <a:cs typeface="+mn-cs"/>
                </a:rPr>
                <a:t>（五）</a:t>
              </a:r>
              <a:endParaRPr kumimoji="0" lang="zh-CN" altLang="en-US" sz="2000" b="1" i="0" u="none" strike="noStrike" kern="1200" cap="none" spc="0" normalizeH="0" baseline="0" noProof="0" dirty="0">
                <a:ln>
                  <a:noFill/>
                </a:ln>
                <a:solidFill>
                  <a:srgbClr val="FF3300"/>
                </a:solidFill>
                <a:effectLst/>
                <a:uLnTx/>
                <a:uFillTx/>
                <a:latin typeface="+mn-lt"/>
                <a:ea typeface="+mn-ea"/>
                <a:cs typeface="+mn-cs"/>
              </a:endParaRPr>
            </a:p>
          </p:txBody>
        </p:sp>
      </p:grpSp>
      <p:grpSp>
        <p:nvGrpSpPr>
          <p:cNvPr id="29" name="组合 28"/>
          <p:cNvGrpSpPr/>
          <p:nvPr/>
        </p:nvGrpSpPr>
        <p:grpSpPr>
          <a:xfrm>
            <a:off x="3506788" y="4422775"/>
            <a:ext cx="5078412" cy="1936750"/>
            <a:chOff x="3387859" y="4723633"/>
            <a:chExt cx="8019600" cy="2618462"/>
          </a:xfrm>
        </p:grpSpPr>
        <p:sp>
          <p:nvSpPr>
            <p:cNvPr id="36876" name="矩形 31"/>
            <p:cNvSpPr/>
            <p:nvPr/>
          </p:nvSpPr>
          <p:spPr>
            <a:xfrm>
              <a:off x="4266465" y="4723633"/>
              <a:ext cx="7140994" cy="2618462"/>
            </a:xfrm>
            <a:prstGeom prst="rect">
              <a:avLst/>
            </a:prstGeom>
            <a:noFill/>
            <a:ln w="9525">
              <a:noFill/>
            </a:ln>
          </p:spPr>
          <p:txBody>
            <a:bodyPr>
              <a:spAutoFit/>
            </a:bodyPr>
            <a:p>
              <a:r>
                <a:rPr lang="zh-CN" altLang="en-US" sz="2400" dirty="0">
                  <a:latin typeface="微软雅黑" panose="020B0503020204020204" pitchFamily="34" charset="-122"/>
                  <a:ea typeface="微软雅黑" panose="020B0503020204020204" pitchFamily="34" charset="-122"/>
                </a:rPr>
                <a:t>监督党员干部和其他任何工作人员严格遵守国家法律法规，严格遵守国家的财政经济法规和人事制度，不得侵占国家、集体和群众的利益。</a:t>
              </a:r>
              <a:endParaRPr lang="zh-CN" altLang="en-US" sz="2400" dirty="0">
                <a:latin typeface="微软雅黑" panose="020B0503020204020204" pitchFamily="34" charset="-122"/>
                <a:ea typeface="微软雅黑" panose="020B0503020204020204" pitchFamily="34" charset="-122"/>
              </a:endParaRPr>
            </a:p>
          </p:txBody>
        </p:sp>
        <p:sp>
          <p:nvSpPr>
            <p:cNvPr id="31" name="矩形 30"/>
            <p:cNvSpPr/>
            <p:nvPr/>
          </p:nvSpPr>
          <p:spPr>
            <a:xfrm>
              <a:off x="3387859" y="5688601"/>
              <a:ext cx="1062796" cy="650752"/>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3300"/>
                  </a:solidFill>
                  <a:effectLst/>
                  <a:uLnTx/>
                  <a:uFillTx/>
                  <a:latin typeface="+mn-lt"/>
                  <a:ea typeface="+mn-ea"/>
                  <a:cs typeface="+mn-cs"/>
                </a:rPr>
                <a:t>（六）</a:t>
              </a:r>
              <a:endParaRPr kumimoji="0" lang="zh-CN" altLang="en-US" sz="2000" b="1" i="0" u="none" strike="noStrike" kern="1200" cap="none" spc="0" normalizeH="0" baseline="0" noProof="0" dirty="0">
                <a:ln>
                  <a:noFill/>
                </a:ln>
                <a:solidFill>
                  <a:srgbClr val="FF3300"/>
                </a:solidFill>
                <a:effectLst/>
                <a:uLnTx/>
                <a:uFillTx/>
                <a:latin typeface="+mn-lt"/>
                <a:ea typeface="+mn-ea"/>
                <a:cs typeface="+mn-cs"/>
              </a:endParaRPr>
            </a:p>
          </p:txBody>
        </p:sp>
      </p:grpSp>
      <p:pic>
        <p:nvPicPr>
          <p:cNvPr id="36878" name="图片 3"/>
          <p:cNvPicPr>
            <a:picLocks noChangeAspect="1"/>
          </p:cNvPicPr>
          <p:nvPr/>
        </p:nvPicPr>
        <p:blipFill>
          <a:blip r:embed="rId2"/>
          <a:stretch>
            <a:fillRect/>
          </a:stretch>
        </p:blipFill>
        <p:spPr>
          <a:xfrm>
            <a:off x="8255000" y="1196975"/>
            <a:ext cx="3132138" cy="2286000"/>
          </a:xfrm>
          <a:prstGeom prst="rect">
            <a:avLst/>
          </a:prstGeom>
          <a:noFill/>
          <a:ln w="9525">
            <a:noFill/>
          </a:ln>
        </p:spPr>
      </p:pic>
      <p:pic>
        <p:nvPicPr>
          <p:cNvPr id="36879" name="图片 5"/>
          <p:cNvPicPr>
            <a:picLocks noChangeAspect="1"/>
          </p:cNvPicPr>
          <p:nvPr/>
        </p:nvPicPr>
        <p:blipFill>
          <a:blip r:embed="rId3"/>
          <a:stretch>
            <a:fillRect/>
          </a:stretch>
        </p:blipFill>
        <p:spPr>
          <a:xfrm>
            <a:off x="8434388" y="3587750"/>
            <a:ext cx="2952750" cy="2619375"/>
          </a:xfrm>
          <a:prstGeom prst="rect">
            <a:avLst/>
          </a:prstGeom>
          <a:noFill/>
          <a:ln w="9525">
            <a:noFill/>
          </a:ln>
        </p:spPr>
      </p:pic>
    </p:spTree>
    <p:custDataLst>
      <p:tags r:id="rId4"/>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ppt_x</p:attrName>
                                        </p:attrNameLst>
                                      </p:cBhvr>
                                      <p:tavLst>
                                        <p:tav tm="0">
                                          <p:val>
                                            <p:strVal val="0-#ppt_w/2"/>
                                          </p:val>
                                        </p:tav>
                                        <p:tav tm="100000">
                                          <p:val>
                                            <p:strVal val="#ppt_x"/>
                                          </p:val>
                                        </p:tav>
                                      </p:tavLst>
                                    </p:anim>
                                    <p:anim calcmode="lin" valueType="num">
                                      <p:cBhvr>
                                        <p:cTn id="19" dur="500" fill="hold"/>
                                        <p:tgtEl>
                                          <p:spTgt spid="11"/>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950"/>
                            </p:stCondLst>
                            <p:childTnLst>
                              <p:par>
                                <p:cTn id="24" presetID="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ppt_x</p:attrName>
                                        </p:attrNameLst>
                                      </p:cBhvr>
                                      <p:tavLst>
                                        <p:tav tm="0">
                                          <p:val>
                                            <p:strVal val="1+#ppt_w/2"/>
                                          </p:val>
                                        </p:tav>
                                        <p:tav tm="100000">
                                          <p:val>
                                            <p:strVal val="#ppt_x"/>
                                          </p:val>
                                        </p:tav>
                                      </p:tavLst>
                                    </p:anim>
                                    <p:anim calcmode="lin" valueType="num">
                                      <p:cBhvr>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245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450"/>
                            </p:stCondLst>
                            <p:childTnLst>
                              <p:par>
                                <p:cTn id="35" presetID="42"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ldLvl="0" animBg="1"/>
      <p:bldP spid="11" grpId="0" bldLvl="0" animBg="1"/>
      <p:bldP spid="1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5921375" cy="963612"/>
            <a:chOff x="122511" y="45418"/>
            <a:chExt cx="4941052" cy="963422"/>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38915" name="Picture 41" descr="未标题-1026"/>
            <p:cNvPicPr>
              <a:picLocks noChangeAspect="1"/>
            </p:cNvPicPr>
            <p:nvPr/>
          </p:nvPicPr>
          <p:blipFill>
            <a:blip r:embed="rId1"/>
            <a:stretch>
              <a:fillRect/>
            </a:stretch>
          </p:blipFill>
          <p:spPr>
            <a:xfrm>
              <a:off x="122511" y="45418"/>
              <a:ext cx="1183203" cy="963422"/>
            </a:xfrm>
            <a:prstGeom prst="rect">
              <a:avLst/>
            </a:prstGeom>
            <a:noFill/>
            <a:ln w="9525">
              <a:noFill/>
            </a:ln>
          </p:spPr>
        </p:pic>
      </p:grpSp>
      <p:sp>
        <p:nvSpPr>
          <p:cNvPr id="5" name="TextBox 13"/>
          <p:cNvSpPr txBox="1"/>
          <p:nvPr/>
        </p:nvSpPr>
        <p:spPr>
          <a:xfrm>
            <a:off x="1346200" y="477838"/>
            <a:ext cx="4770438" cy="554037"/>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sym typeface="微软雅黑" panose="020B0503020204020204" pitchFamily="34" charset="-122"/>
              </a:rPr>
              <a:t>五、党支部的基本任务</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10" name="椭圆 9"/>
          <p:cNvSpPr/>
          <p:nvPr/>
        </p:nvSpPr>
        <p:spPr>
          <a:xfrm>
            <a:off x="490538" y="2381250"/>
            <a:ext cx="3305175" cy="3271838"/>
          </a:xfrm>
          <a:prstGeom prst="ellipse">
            <a:avLst/>
          </a:prstGeom>
          <a:solidFill>
            <a:srgbClr val="E71F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698500" y="2493963"/>
            <a:ext cx="2808288" cy="3155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FFFF00"/>
                </a:solidFill>
                <a:effectLst/>
                <a:uLnTx/>
                <a:uFillTx/>
                <a:latin typeface="+mn-lt"/>
                <a:ea typeface="+mn-ea"/>
                <a:cs typeface="+mn-cs"/>
              </a:rPr>
              <a:t>党支部的基本任务是</a:t>
            </a:r>
            <a:endParaRPr kumimoji="0" lang="zh-CN" altLang="en-US" sz="4000" b="1" i="0" u="none" strike="noStrike" kern="1200" cap="none" spc="0" normalizeH="0" baseline="0" noProof="0" dirty="0">
              <a:ln>
                <a:noFill/>
              </a:ln>
              <a:solidFill>
                <a:srgbClr val="FFFF00"/>
              </a:solidFill>
              <a:effectLst/>
              <a:uLnTx/>
              <a:uFillTx/>
              <a:latin typeface="+mn-lt"/>
              <a:ea typeface="+mn-ea"/>
              <a:cs typeface="+mn-cs"/>
            </a:endParaRPr>
          </a:p>
        </p:txBody>
      </p:sp>
      <p:sp>
        <p:nvSpPr>
          <p:cNvPr id="12" name="矩形 11"/>
          <p:cNvSpPr/>
          <p:nvPr/>
        </p:nvSpPr>
        <p:spPr>
          <a:xfrm>
            <a:off x="4117975" y="1196975"/>
            <a:ext cx="7526338" cy="5400675"/>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0">
              <a:ln>
                <a:noFill/>
              </a:ln>
              <a:solidFill>
                <a:schemeClr val="lt1"/>
              </a:solidFill>
              <a:effectLst/>
              <a:uLnTx/>
              <a:uFillTx/>
              <a:latin typeface="+mn-lt"/>
              <a:ea typeface="+mn-ea"/>
              <a:cs typeface="+mn-cs"/>
            </a:endParaRPr>
          </a:p>
        </p:txBody>
      </p:sp>
      <p:grpSp>
        <p:nvGrpSpPr>
          <p:cNvPr id="26" name="组合 25"/>
          <p:cNvGrpSpPr/>
          <p:nvPr/>
        </p:nvGrpSpPr>
        <p:grpSpPr>
          <a:xfrm>
            <a:off x="3724275" y="1609725"/>
            <a:ext cx="4894263" cy="2306638"/>
            <a:chOff x="3775229" y="1851278"/>
            <a:chExt cx="6704518" cy="3074762"/>
          </a:xfrm>
        </p:grpSpPr>
        <p:sp>
          <p:nvSpPr>
            <p:cNvPr id="38921" name="矩形 34"/>
            <p:cNvSpPr/>
            <p:nvPr/>
          </p:nvSpPr>
          <p:spPr>
            <a:xfrm>
              <a:off x="4686198" y="1851278"/>
              <a:ext cx="5793549" cy="3074762"/>
            </a:xfrm>
            <a:prstGeom prst="rect">
              <a:avLst/>
            </a:prstGeom>
            <a:noFill/>
            <a:ln w="9525">
              <a:noFill/>
            </a:ln>
          </p:spPr>
          <p:txBody>
            <a:bodyPr>
              <a:spAutoFit/>
            </a:bodyPr>
            <a:p>
              <a:r>
                <a:rPr lang="zh-CN" altLang="en-US" sz="2400" dirty="0">
                  <a:latin typeface="微软雅黑" panose="020B0503020204020204" pitchFamily="34" charset="-122"/>
                  <a:ea typeface="微软雅黑" panose="020B0503020204020204" pitchFamily="34" charset="-122"/>
                </a:rPr>
                <a:t>实事求是对党的建设、党的工作提出意见建议，及时向上级党组织报告重要情况。教育党员、群众自觉抵制不良倾向，坚决同各种违纪违法行为作斗争。</a:t>
              </a:r>
              <a:endParaRPr lang="zh-CN" altLang="en-US" sz="2400" dirty="0">
                <a:latin typeface="微软雅黑" panose="020B0503020204020204" pitchFamily="34" charset="-122"/>
                <a:ea typeface="微软雅黑" panose="020B0503020204020204" pitchFamily="34" charset="-122"/>
              </a:endParaRPr>
            </a:p>
          </p:txBody>
        </p:sp>
        <p:sp>
          <p:nvSpPr>
            <p:cNvPr id="28" name="矩形 27"/>
            <p:cNvSpPr/>
            <p:nvPr/>
          </p:nvSpPr>
          <p:spPr>
            <a:xfrm>
              <a:off x="3775229" y="2879725"/>
              <a:ext cx="1046589" cy="649234"/>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3300"/>
                  </a:solidFill>
                  <a:effectLst/>
                  <a:uLnTx/>
                  <a:uFillTx/>
                  <a:latin typeface="+mn-lt"/>
                  <a:ea typeface="+mn-ea"/>
                  <a:cs typeface="+mn-cs"/>
                </a:rPr>
                <a:t>（七）</a:t>
              </a:r>
              <a:endParaRPr kumimoji="0" lang="zh-CN" altLang="en-US" sz="2000" b="1" i="0" u="none" strike="noStrike" kern="1200" cap="none" spc="0" normalizeH="0" baseline="0" noProof="0" dirty="0">
                <a:ln>
                  <a:noFill/>
                </a:ln>
                <a:solidFill>
                  <a:srgbClr val="FF3300"/>
                </a:solidFill>
                <a:effectLst/>
                <a:uLnTx/>
                <a:uFillTx/>
                <a:latin typeface="+mn-lt"/>
                <a:ea typeface="+mn-ea"/>
                <a:cs typeface="+mn-cs"/>
              </a:endParaRPr>
            </a:p>
          </p:txBody>
        </p:sp>
      </p:grpSp>
      <p:grpSp>
        <p:nvGrpSpPr>
          <p:cNvPr id="29" name="组合 28"/>
          <p:cNvGrpSpPr/>
          <p:nvPr/>
        </p:nvGrpSpPr>
        <p:grpSpPr>
          <a:xfrm>
            <a:off x="3705225" y="4735513"/>
            <a:ext cx="4822825" cy="1198562"/>
            <a:chOff x="3822181" y="4822518"/>
            <a:chExt cx="6039323" cy="1594697"/>
          </a:xfrm>
        </p:grpSpPr>
        <p:sp>
          <p:nvSpPr>
            <p:cNvPr id="38924" name="矩形 31"/>
            <p:cNvSpPr/>
            <p:nvPr/>
          </p:nvSpPr>
          <p:spPr>
            <a:xfrm>
              <a:off x="4655008" y="4822518"/>
              <a:ext cx="5206496" cy="1594697"/>
            </a:xfrm>
            <a:prstGeom prst="rect">
              <a:avLst/>
            </a:prstGeom>
            <a:noFill/>
            <a:ln w="9525">
              <a:noFill/>
            </a:ln>
          </p:spPr>
          <p:txBody>
            <a:bodyPr>
              <a:spAutoFit/>
            </a:bodyPr>
            <a:p>
              <a:r>
                <a:rPr lang="zh-CN" altLang="en-US" sz="2400" dirty="0">
                  <a:latin typeface="微软雅黑" panose="020B0503020204020204" pitchFamily="34" charset="-122"/>
                  <a:ea typeface="微软雅黑" panose="020B0503020204020204" pitchFamily="34" charset="-122"/>
                </a:rPr>
                <a:t>按照规定，向党员、群众通报党的工作情况，公开党内有关事务。</a:t>
              </a:r>
              <a:endParaRPr lang="zh-CN" altLang="en-US" sz="2400" dirty="0">
                <a:latin typeface="微软雅黑" panose="020B0503020204020204" pitchFamily="34" charset="-122"/>
                <a:ea typeface="微软雅黑" panose="020B0503020204020204" pitchFamily="34" charset="-122"/>
              </a:endParaRPr>
            </a:p>
          </p:txBody>
        </p:sp>
        <p:sp>
          <p:nvSpPr>
            <p:cNvPr id="31" name="矩形 30"/>
            <p:cNvSpPr/>
            <p:nvPr/>
          </p:nvSpPr>
          <p:spPr>
            <a:xfrm>
              <a:off x="3822181" y="5123293"/>
              <a:ext cx="981241" cy="651397"/>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3300"/>
                  </a:solidFill>
                  <a:effectLst/>
                  <a:uLnTx/>
                  <a:uFillTx/>
                  <a:latin typeface="+mn-lt"/>
                  <a:ea typeface="+mn-ea"/>
                  <a:cs typeface="+mn-cs"/>
                </a:rPr>
                <a:t>（八）</a:t>
              </a:r>
              <a:endParaRPr kumimoji="0" lang="zh-CN" altLang="en-US" sz="2000" b="1" i="0" u="none" strike="noStrike" kern="1200" cap="none" spc="0" normalizeH="0" baseline="0" noProof="0" dirty="0">
                <a:ln>
                  <a:noFill/>
                </a:ln>
                <a:solidFill>
                  <a:srgbClr val="FF3300"/>
                </a:solidFill>
                <a:effectLst/>
                <a:uLnTx/>
                <a:uFillTx/>
                <a:latin typeface="+mn-lt"/>
                <a:ea typeface="+mn-ea"/>
                <a:cs typeface="+mn-cs"/>
              </a:endParaRPr>
            </a:p>
          </p:txBody>
        </p:sp>
      </p:grpSp>
      <p:pic>
        <p:nvPicPr>
          <p:cNvPr id="38926" name="图片 3"/>
          <p:cNvPicPr>
            <a:picLocks noChangeAspect="1"/>
          </p:cNvPicPr>
          <p:nvPr/>
        </p:nvPicPr>
        <p:blipFill>
          <a:blip r:embed="rId2"/>
          <a:stretch>
            <a:fillRect/>
          </a:stretch>
        </p:blipFill>
        <p:spPr>
          <a:xfrm>
            <a:off x="8596313" y="3916363"/>
            <a:ext cx="3048000" cy="2286000"/>
          </a:xfrm>
          <a:prstGeom prst="rect">
            <a:avLst/>
          </a:prstGeom>
          <a:noFill/>
          <a:ln w="9525">
            <a:noFill/>
          </a:ln>
        </p:spPr>
      </p:pic>
      <p:pic>
        <p:nvPicPr>
          <p:cNvPr id="38927" name="图片 5"/>
          <p:cNvPicPr>
            <a:picLocks noChangeAspect="1"/>
          </p:cNvPicPr>
          <p:nvPr/>
        </p:nvPicPr>
        <p:blipFill>
          <a:blip r:embed="rId3"/>
          <a:stretch>
            <a:fillRect/>
          </a:stretch>
        </p:blipFill>
        <p:spPr>
          <a:xfrm>
            <a:off x="8528050" y="1330325"/>
            <a:ext cx="3116263" cy="2343150"/>
          </a:xfrm>
          <a:prstGeom prst="rect">
            <a:avLst/>
          </a:prstGeom>
          <a:noFill/>
          <a:ln w="9525">
            <a:noFill/>
          </a:ln>
        </p:spPr>
      </p:pic>
    </p:spTree>
    <p:custDataLst>
      <p:tags r:id="rId4"/>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ppt_x</p:attrName>
                                        </p:attrNameLst>
                                      </p:cBhvr>
                                      <p:tavLst>
                                        <p:tav tm="0">
                                          <p:val>
                                            <p:strVal val="0-#ppt_w/2"/>
                                          </p:val>
                                        </p:tav>
                                        <p:tav tm="100000">
                                          <p:val>
                                            <p:strVal val="#ppt_x"/>
                                          </p:val>
                                        </p:tav>
                                      </p:tavLst>
                                    </p:anim>
                                    <p:anim calcmode="lin" valueType="num">
                                      <p:cBhvr>
                                        <p:cTn id="19" dur="500" fill="hold"/>
                                        <p:tgtEl>
                                          <p:spTgt spid="11"/>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950"/>
                            </p:stCondLst>
                            <p:childTnLst>
                              <p:par>
                                <p:cTn id="24" presetID="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ppt_x</p:attrName>
                                        </p:attrNameLst>
                                      </p:cBhvr>
                                      <p:tavLst>
                                        <p:tav tm="0">
                                          <p:val>
                                            <p:strVal val="1+#ppt_w/2"/>
                                          </p:val>
                                        </p:tav>
                                        <p:tav tm="100000">
                                          <p:val>
                                            <p:strVal val="#ppt_x"/>
                                          </p:val>
                                        </p:tav>
                                      </p:tavLst>
                                    </p:anim>
                                    <p:anim calcmode="lin" valueType="num">
                                      <p:cBhvr>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245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450"/>
                            </p:stCondLst>
                            <p:childTnLst>
                              <p:par>
                                <p:cTn id="35" presetID="42"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ldLvl="0" animBg="1"/>
      <p:bldP spid="11" grpId="0" bldLvl="0" animBg="1"/>
      <p:bldP spid="1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0961" name="组合 1"/>
          <p:cNvGrpSpPr/>
          <p:nvPr/>
        </p:nvGrpSpPr>
        <p:grpSpPr>
          <a:xfrm>
            <a:off x="195263" y="306388"/>
            <a:ext cx="7221537" cy="963612"/>
            <a:chOff x="122511" y="45418"/>
            <a:chExt cx="4941052" cy="963422"/>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40963" name="Picture 41" descr="未标题-1026"/>
            <p:cNvPicPr>
              <a:picLocks noChangeAspect="1"/>
            </p:cNvPicPr>
            <p:nvPr/>
          </p:nvPicPr>
          <p:blipFill>
            <a:blip r:embed="rId1"/>
            <a:stretch>
              <a:fillRect/>
            </a:stretch>
          </p:blipFill>
          <p:spPr>
            <a:xfrm>
              <a:off x="122511" y="45418"/>
              <a:ext cx="982322" cy="963422"/>
            </a:xfrm>
            <a:prstGeom prst="rect">
              <a:avLst/>
            </a:prstGeom>
            <a:noFill/>
            <a:ln w="9525">
              <a:noFill/>
            </a:ln>
          </p:spPr>
        </p:pic>
      </p:grpSp>
      <p:sp>
        <p:nvSpPr>
          <p:cNvPr id="5" name="TextBox 13"/>
          <p:cNvSpPr txBox="1"/>
          <p:nvPr/>
        </p:nvSpPr>
        <p:spPr>
          <a:xfrm>
            <a:off x="1420813" y="477838"/>
            <a:ext cx="5827712" cy="554037"/>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六、社会组织党支部的重点任务</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38" name="矩形 37"/>
          <p:cNvSpPr/>
          <p:nvPr/>
        </p:nvSpPr>
        <p:spPr>
          <a:xfrm>
            <a:off x="2519363" y="1270000"/>
            <a:ext cx="7661275" cy="1089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cs"/>
              </a:rPr>
              <a:t>社会组织党支部的重点任务</a:t>
            </a:r>
            <a:endParaRPr kumimoji="0" lang="zh-CN" altLang="en-US" sz="3200" b="1" i="0" u="none" strike="noStrike" kern="1200" cap="none" spc="0" normalizeH="0" baseline="0" noProof="0" dirty="0">
              <a:ln>
                <a:noFill/>
              </a:ln>
              <a:solidFill>
                <a:srgbClr val="FF0000"/>
              </a:solidFill>
              <a:effectLst/>
              <a:uLnTx/>
              <a:uFillTx/>
              <a:latin typeface="+mn-lt"/>
              <a:ea typeface="+mn-ea"/>
              <a:cs typeface="+mn-cs"/>
            </a:endParaRPr>
          </a:p>
        </p:txBody>
      </p:sp>
      <p:sp>
        <p:nvSpPr>
          <p:cNvPr id="39" name="矩形 38"/>
          <p:cNvSpPr/>
          <p:nvPr/>
        </p:nvSpPr>
        <p:spPr>
          <a:xfrm>
            <a:off x="2373313" y="2587625"/>
            <a:ext cx="1831975" cy="36433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FF00"/>
                </a:solidFill>
                <a:effectLst/>
                <a:uLnTx/>
                <a:uFillTx/>
                <a:latin typeface="+mn-lt"/>
                <a:ea typeface="+mn-ea"/>
                <a:cs typeface="+mn-cs"/>
              </a:rPr>
              <a:t>（一）引导和监督社会组织依法执业、诚信从业</a:t>
            </a:r>
            <a:r>
              <a:rPr kumimoji="0" lang="zh-CN" altLang="en-US" sz="1400" b="1" i="0" u="none" strike="noStrike" kern="1200" cap="none" spc="0" normalizeH="0" baseline="0" noProof="0" dirty="0">
                <a:ln>
                  <a:noFill/>
                </a:ln>
                <a:solidFill>
                  <a:srgbClr val="FFFF00"/>
                </a:solidFill>
                <a:effectLst/>
                <a:uLnTx/>
                <a:uFillTx/>
                <a:latin typeface="+mn-lt"/>
                <a:ea typeface="+mn-ea"/>
                <a:cs typeface="+mn-cs"/>
              </a:rPr>
              <a:t>。</a:t>
            </a:r>
            <a:endParaRPr kumimoji="0" lang="zh-CN" altLang="en-US" sz="1400" b="1" i="0" u="none" strike="noStrike" kern="1200" cap="none" spc="0" normalizeH="0" baseline="0" noProof="0" dirty="0">
              <a:ln>
                <a:noFill/>
              </a:ln>
              <a:solidFill>
                <a:srgbClr val="FFFF00"/>
              </a:solidFill>
              <a:effectLst/>
              <a:uLnTx/>
              <a:uFillTx/>
              <a:latin typeface="+mn-lt"/>
              <a:ea typeface="+mn-ea"/>
              <a:cs typeface="+mn-cs"/>
            </a:endParaRPr>
          </a:p>
        </p:txBody>
      </p:sp>
      <p:sp>
        <p:nvSpPr>
          <p:cNvPr id="40" name="矩形 39"/>
          <p:cNvSpPr/>
          <p:nvPr/>
        </p:nvSpPr>
        <p:spPr>
          <a:xfrm>
            <a:off x="5399088" y="2587625"/>
            <a:ext cx="2017713" cy="36433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FF00"/>
                </a:solidFill>
                <a:effectLst/>
                <a:uLnTx/>
                <a:uFillTx/>
                <a:latin typeface="+mn-lt"/>
                <a:ea typeface="+mn-ea"/>
                <a:cs typeface="+mn-cs"/>
              </a:rPr>
              <a:t>（二）教育引导职工</a:t>
            </a:r>
            <a:endParaRPr kumimoji="0" lang="zh-CN" altLang="en-US" sz="2800" b="1" i="0" u="none" strike="noStrike" kern="1200" cap="none" spc="0" normalizeH="0" baseline="0" noProof="0" dirty="0">
              <a:ln>
                <a:noFill/>
              </a:ln>
              <a:solidFill>
                <a:srgbClr val="FFFF00"/>
              </a:solidFill>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FF00"/>
                </a:solidFill>
                <a:effectLst/>
                <a:uLnTx/>
                <a:uFillTx/>
                <a:latin typeface="+mn-lt"/>
                <a:ea typeface="+mn-ea"/>
                <a:cs typeface="+mn-cs"/>
              </a:rPr>
              <a:t>群众增强政治认同</a:t>
            </a:r>
            <a:endParaRPr kumimoji="0" lang="zh-CN" altLang="en-US" sz="2800" b="1" i="0" u="none" strike="noStrike" kern="1200" cap="none" spc="0" normalizeH="0" baseline="0" noProof="0" dirty="0">
              <a:ln>
                <a:noFill/>
              </a:ln>
              <a:solidFill>
                <a:srgbClr val="FFFF00"/>
              </a:solidFill>
              <a:effectLst/>
              <a:uLnTx/>
              <a:uFillTx/>
              <a:latin typeface="+mn-lt"/>
              <a:ea typeface="+mn-ea"/>
              <a:cs typeface="+mn-cs"/>
            </a:endParaRPr>
          </a:p>
        </p:txBody>
      </p:sp>
      <p:sp>
        <p:nvSpPr>
          <p:cNvPr id="41" name="矩形 40"/>
          <p:cNvSpPr/>
          <p:nvPr/>
        </p:nvSpPr>
        <p:spPr>
          <a:xfrm>
            <a:off x="8375650" y="2587625"/>
            <a:ext cx="2027238" cy="35829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FF00"/>
                </a:solidFill>
                <a:effectLst/>
                <a:uLnTx/>
                <a:uFillTx/>
                <a:latin typeface="+mn-lt"/>
                <a:ea typeface="+mn-ea"/>
                <a:cs typeface="+mn-cs"/>
              </a:rPr>
              <a:t>（三）引导和支持社会组织有序参与社会治理、提供公共服务、承担社会责任</a:t>
            </a:r>
            <a:r>
              <a:rPr kumimoji="0" lang="zh-CN" altLang="en-US" sz="1400" b="1" i="0" u="none" strike="noStrike" kern="1200" cap="none" spc="0" normalizeH="0" baseline="0" noProof="0" dirty="0">
                <a:ln>
                  <a:noFill/>
                </a:ln>
                <a:solidFill>
                  <a:srgbClr val="FFFF00"/>
                </a:solidFill>
                <a:effectLst/>
                <a:uLnTx/>
                <a:uFillTx/>
                <a:latin typeface="+mn-lt"/>
                <a:ea typeface="+mn-ea"/>
                <a:cs typeface="+mn-cs"/>
              </a:rPr>
              <a:t>。</a:t>
            </a:r>
            <a:endParaRPr kumimoji="0" lang="zh-CN" altLang="en-US" sz="1400" b="1" i="0" u="none" strike="noStrike" kern="1200" cap="none" spc="0" normalizeH="0" baseline="0" noProof="0" dirty="0">
              <a:ln>
                <a:noFill/>
              </a:ln>
              <a:solidFill>
                <a:srgbClr val="FFFF00"/>
              </a:solidFill>
              <a:effectLst/>
              <a:uLnTx/>
              <a:uFillTx/>
              <a:latin typeface="+mn-lt"/>
              <a:ea typeface="+mn-ea"/>
              <a:cs typeface="+mn-cs"/>
            </a:endParaRPr>
          </a:p>
        </p:txBody>
      </p:sp>
    </p:spTree>
    <p:custDataLst>
      <p:tags r:id="rId2"/>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ppt_w</p:attrName>
                                        </p:attrNameLst>
                                      </p:cBhvr>
                                      <p:tavLst>
                                        <p:tav tm="0" fmla="#ppt_w*sin(2.5*pi*$)">
                                          <p:val>
                                            <p:fltVal val="0.000000"/>
                                          </p:val>
                                        </p:tav>
                                        <p:tav tm="100000">
                                          <p:val>
                                            <p:fltVal val="1.000000"/>
                                          </p:val>
                                        </p:tav>
                                      </p:tavLst>
                                    </p:anim>
                                    <p:anim calcmode="lin" valueType="num">
                                      <p:cBhvr>
                                        <p:cTn id="9" dur="5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1149"/>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000000"/>
                                          </p:val>
                                        </p:tav>
                                        <p:tav tm="100000">
                                          <p:val>
                                            <p:strVal val="#ppt_w"/>
                                          </p:val>
                                        </p:tav>
                                      </p:tavLst>
                                    </p:anim>
                                    <p:anim calcmode="lin" valueType="num">
                                      <p:cBhvr>
                                        <p:cTn id="14" dur="500" fill="hold"/>
                                        <p:tgtEl>
                                          <p:spTgt spid="39"/>
                                        </p:tgtEl>
                                        <p:attrNameLst>
                                          <p:attrName>ppt_h</p:attrName>
                                        </p:attrNameLst>
                                      </p:cBhvr>
                                      <p:tavLst>
                                        <p:tav tm="0">
                                          <p:val>
                                            <p:fltVal val="0.000000"/>
                                          </p:val>
                                        </p:tav>
                                        <p:tav tm="100000">
                                          <p:val>
                                            <p:strVal val="#ppt_h"/>
                                          </p:val>
                                        </p:tav>
                                      </p:tavLst>
                                    </p:anim>
                                    <p:animEffect transition="in" filter="fade">
                                      <p:cBhvr>
                                        <p:cTn id="15" dur="500"/>
                                        <p:tgtEl>
                                          <p:spTgt spid="39"/>
                                        </p:tgtEl>
                                      </p:cBhvr>
                                    </p:animEffect>
                                  </p:childTnLst>
                                </p:cTn>
                              </p:par>
                            </p:childTnLst>
                          </p:cTn>
                        </p:par>
                        <p:par>
                          <p:cTn id="16" fill="hold">
                            <p:stCondLst>
                              <p:cond delay="1649"/>
                            </p:stCondLst>
                            <p:childTnLst>
                              <p:par>
                                <p:cTn id="17" presetID="53" presetClass="entr" presetSubtype="16"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000000"/>
                                          </p:val>
                                        </p:tav>
                                        <p:tav tm="100000">
                                          <p:val>
                                            <p:strVal val="#ppt_w"/>
                                          </p:val>
                                        </p:tav>
                                      </p:tavLst>
                                    </p:anim>
                                    <p:anim calcmode="lin" valueType="num">
                                      <p:cBhvr>
                                        <p:cTn id="20" dur="500" fill="hold"/>
                                        <p:tgtEl>
                                          <p:spTgt spid="40"/>
                                        </p:tgtEl>
                                        <p:attrNameLst>
                                          <p:attrName>ppt_h</p:attrName>
                                        </p:attrNameLst>
                                      </p:cBhvr>
                                      <p:tavLst>
                                        <p:tav tm="0">
                                          <p:val>
                                            <p:fltVal val="0.000000"/>
                                          </p:val>
                                        </p:tav>
                                        <p:tav tm="100000">
                                          <p:val>
                                            <p:strVal val="#ppt_h"/>
                                          </p:val>
                                        </p:tav>
                                      </p:tavLst>
                                    </p:anim>
                                    <p:animEffect transition="in" filter="fade">
                                      <p:cBhvr>
                                        <p:cTn id="21" dur="500"/>
                                        <p:tgtEl>
                                          <p:spTgt spid="40"/>
                                        </p:tgtEl>
                                      </p:cBhvr>
                                    </p:animEffect>
                                  </p:childTnLst>
                                </p:cTn>
                              </p:par>
                            </p:childTnLst>
                          </p:cTn>
                        </p:par>
                        <p:par>
                          <p:cTn id="22" fill="hold">
                            <p:stCondLst>
                              <p:cond delay="2149"/>
                            </p:stCondLst>
                            <p:childTnLst>
                              <p:par>
                                <p:cTn id="23" presetID="53" presetClass="entr" presetSubtype="16"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000000"/>
                                          </p:val>
                                        </p:tav>
                                        <p:tav tm="100000">
                                          <p:val>
                                            <p:strVal val="#ppt_w"/>
                                          </p:val>
                                        </p:tav>
                                      </p:tavLst>
                                    </p:anim>
                                    <p:anim calcmode="lin" valueType="num">
                                      <p:cBhvr>
                                        <p:cTn id="26" dur="500" fill="hold"/>
                                        <p:tgtEl>
                                          <p:spTgt spid="41"/>
                                        </p:tgtEl>
                                        <p:attrNameLst>
                                          <p:attrName>ppt_h</p:attrName>
                                        </p:attrNameLst>
                                      </p:cBhvr>
                                      <p:tavLst>
                                        <p:tav tm="0">
                                          <p:val>
                                            <p:fltVal val="0.000000"/>
                                          </p:val>
                                        </p:tav>
                                        <p:tav tm="100000">
                                          <p:val>
                                            <p:strVal val="#ppt_h"/>
                                          </p:val>
                                        </p:tav>
                                      </p:tavLst>
                                    </p:anim>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9" grpId="0" bldLvl="0" animBg="1"/>
      <p:bldP spid="40" grpId="0" bldLvl="0" animBg="1"/>
      <p:bldP spid="4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Picture 5" descr="E:\海报\未标题-1749.png"/>
          <p:cNvPicPr>
            <a:picLocks noChangeAspect="1"/>
          </p:cNvPicPr>
          <p:nvPr/>
        </p:nvPicPr>
        <p:blipFill>
          <a:blip r:embed="rId1"/>
          <a:stretch>
            <a:fillRect/>
          </a:stretch>
        </p:blipFill>
        <p:spPr>
          <a:xfrm>
            <a:off x="6843713" y="525463"/>
            <a:ext cx="2401887" cy="1714500"/>
          </a:xfrm>
          <a:prstGeom prst="rect">
            <a:avLst/>
          </a:prstGeom>
          <a:noFill/>
          <a:ln w="9525">
            <a:noFill/>
          </a:ln>
        </p:spPr>
      </p:pic>
      <p:pic>
        <p:nvPicPr>
          <p:cNvPr id="6146" name="Picture 4" descr="E:\海报\未标题-1750.png"/>
          <p:cNvPicPr>
            <a:picLocks noChangeAspect="1"/>
          </p:cNvPicPr>
          <p:nvPr/>
        </p:nvPicPr>
        <p:blipFill>
          <a:blip r:embed="rId2"/>
          <a:stretch>
            <a:fillRect/>
          </a:stretch>
        </p:blipFill>
        <p:spPr>
          <a:xfrm>
            <a:off x="3506788" y="488950"/>
            <a:ext cx="2506662" cy="1789113"/>
          </a:xfrm>
          <a:prstGeom prst="rect">
            <a:avLst/>
          </a:prstGeom>
          <a:noFill/>
          <a:ln w="9525">
            <a:noFill/>
          </a:ln>
        </p:spPr>
      </p:pic>
      <p:sp>
        <p:nvSpPr>
          <p:cNvPr id="13" name="矩形 12"/>
          <p:cNvSpPr/>
          <p:nvPr/>
        </p:nvSpPr>
        <p:spPr>
          <a:xfrm>
            <a:off x="1058863" y="2206625"/>
            <a:ext cx="6818313" cy="37322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48" name="TextBox 15"/>
          <p:cNvSpPr txBox="1"/>
          <p:nvPr/>
        </p:nvSpPr>
        <p:spPr>
          <a:xfrm>
            <a:off x="1058863" y="2908300"/>
            <a:ext cx="1512887" cy="1938338"/>
          </a:xfrm>
          <a:prstGeom prst="rect">
            <a:avLst/>
          </a:prstGeom>
          <a:noFill/>
          <a:ln w="9525">
            <a:noFill/>
          </a:ln>
        </p:spPr>
        <p:txBody>
          <a:bodyPr lIns="91413" tIns="45706" rIns="91413" bIns="45706">
            <a:spAutoFit/>
          </a:bodyPr>
          <a:p>
            <a:pPr algn="ctr"/>
            <a:r>
              <a:rPr lang="zh-CN" altLang="en-US" sz="6000" b="1" dirty="0">
                <a:solidFill>
                  <a:srgbClr val="FFFF00"/>
                </a:solidFill>
                <a:latin typeface="微软雅黑" panose="020B0503020204020204" pitchFamily="34" charset="-122"/>
                <a:ea typeface="微软雅黑" panose="020B0503020204020204" pitchFamily="34" charset="-122"/>
              </a:rPr>
              <a:t>前</a:t>
            </a:r>
            <a:endParaRPr lang="en-US" altLang="zh-CN" sz="6000" b="1" dirty="0">
              <a:solidFill>
                <a:srgbClr val="FFFF00"/>
              </a:solidFill>
              <a:latin typeface="微软雅黑" panose="020B0503020204020204" pitchFamily="34" charset="-122"/>
              <a:ea typeface="微软雅黑" panose="020B0503020204020204" pitchFamily="34" charset="-122"/>
            </a:endParaRPr>
          </a:p>
          <a:p>
            <a:pPr algn="ctr"/>
            <a:r>
              <a:rPr lang="zh-CN" altLang="en-US" sz="6000" b="1" dirty="0">
                <a:solidFill>
                  <a:srgbClr val="FFFF00"/>
                </a:solidFill>
                <a:latin typeface="微软雅黑" panose="020B0503020204020204" pitchFamily="34" charset="-122"/>
                <a:ea typeface="微软雅黑" panose="020B0503020204020204" pitchFamily="34" charset="-122"/>
              </a:rPr>
              <a:t>言</a:t>
            </a:r>
            <a:endParaRPr lang="zh-CN" altLang="en-US" sz="6000" b="1" dirty="0">
              <a:solidFill>
                <a:srgbClr val="FFFF00"/>
              </a:solidFill>
              <a:latin typeface="微软雅黑" panose="020B0503020204020204" pitchFamily="34" charset="-122"/>
              <a:ea typeface="微软雅黑" panose="020B0503020204020204" pitchFamily="34" charset="-122"/>
            </a:endParaRPr>
          </a:p>
        </p:txBody>
      </p:sp>
      <p:sp>
        <p:nvSpPr>
          <p:cNvPr id="6149" name="TextBox 147"/>
          <p:cNvSpPr txBox="1"/>
          <p:nvPr/>
        </p:nvSpPr>
        <p:spPr>
          <a:xfrm>
            <a:off x="2427288" y="2090738"/>
            <a:ext cx="5049837" cy="3571875"/>
          </a:xfrm>
          <a:prstGeom prst="rect">
            <a:avLst/>
          </a:prstGeom>
          <a:noFill/>
          <a:ln w="9525">
            <a:noFill/>
          </a:ln>
        </p:spPr>
        <p:txBody>
          <a:bodyPr lIns="138208" tIns="69103" rIns="138208" bIns="69103"/>
          <a:p>
            <a:pPr algn="just" defTabSz="1217930"/>
            <a:r>
              <a:rPr lang="zh-CN" altLang="en-US" b="1" dirty="0">
                <a:solidFill>
                  <a:srgbClr val="FFFF00"/>
                </a:solidFill>
                <a:latin typeface="微软雅黑" panose="020B0503020204020204" pitchFamily="34" charset="-122"/>
                <a:ea typeface="微软雅黑" panose="020B0503020204020204" pitchFamily="34" charset="-122"/>
              </a:rPr>
              <a:t>           </a:t>
            </a:r>
            <a:endParaRPr lang="zh-CN" altLang="en-US" b="1" dirty="0">
              <a:solidFill>
                <a:srgbClr val="FFFF00"/>
              </a:solidFill>
              <a:latin typeface="微软雅黑" panose="020B0503020204020204" pitchFamily="34" charset="-122"/>
              <a:ea typeface="微软雅黑" panose="020B0503020204020204" pitchFamily="34" charset="-122"/>
            </a:endParaRPr>
          </a:p>
          <a:p>
            <a:pPr algn="just" defTabSz="1217930"/>
            <a:r>
              <a:rPr lang="zh-CN" altLang="en-US" sz="3200" b="1" dirty="0">
                <a:solidFill>
                  <a:srgbClr val="FFFF00"/>
                </a:solidFill>
                <a:latin typeface="微软雅黑" panose="020B0503020204020204" pitchFamily="34" charset="-122"/>
                <a:ea typeface="微软雅黑" panose="020B0503020204020204" pitchFamily="34" charset="-122"/>
              </a:rPr>
              <a:t>近日，中共中央印发了</a:t>
            </a:r>
            <a:r>
              <a:rPr lang="en-US" altLang="zh-CN" sz="3200" b="1" dirty="0">
                <a:solidFill>
                  <a:srgbClr val="FFFF00"/>
                </a:solidFill>
                <a:latin typeface="微软雅黑" panose="020B0503020204020204" pitchFamily="34" charset="-122"/>
                <a:ea typeface="微软雅黑" panose="020B0503020204020204" pitchFamily="34" charset="-122"/>
              </a:rPr>
              <a:t>《</a:t>
            </a:r>
            <a:r>
              <a:rPr lang="zh-CN" altLang="en-US" sz="3200" b="1" dirty="0">
                <a:solidFill>
                  <a:srgbClr val="FFFF00"/>
                </a:solidFill>
                <a:latin typeface="微软雅黑" panose="020B0503020204020204" pitchFamily="34" charset="-122"/>
                <a:ea typeface="微软雅黑" panose="020B0503020204020204" pitchFamily="34" charset="-122"/>
              </a:rPr>
              <a:t>中国共产党支部工作条例（试行）</a:t>
            </a:r>
            <a:r>
              <a:rPr lang="en-US" altLang="zh-CN" sz="3200" b="1" dirty="0">
                <a:solidFill>
                  <a:srgbClr val="FFFF00"/>
                </a:solidFill>
                <a:latin typeface="微软雅黑" panose="020B0503020204020204" pitchFamily="34" charset="-122"/>
                <a:ea typeface="微软雅黑" panose="020B0503020204020204" pitchFamily="34" charset="-122"/>
              </a:rPr>
              <a:t>》</a:t>
            </a:r>
            <a:r>
              <a:rPr lang="zh-CN" altLang="en-US" sz="3200" b="1" dirty="0">
                <a:solidFill>
                  <a:srgbClr val="FFFF00"/>
                </a:solidFill>
                <a:latin typeface="微软雅黑" panose="020B0503020204020204" pitchFamily="34" charset="-122"/>
                <a:ea typeface="微软雅黑" panose="020B0503020204020204" pitchFamily="34" charset="-122"/>
              </a:rPr>
              <a:t>（以下简称</a:t>
            </a:r>
            <a:r>
              <a:rPr lang="en-US" altLang="zh-CN" sz="3200" b="1" dirty="0">
                <a:solidFill>
                  <a:srgbClr val="FFFF00"/>
                </a:solidFill>
                <a:latin typeface="微软雅黑" panose="020B0503020204020204" pitchFamily="34" charset="-122"/>
                <a:ea typeface="微软雅黑" panose="020B0503020204020204" pitchFamily="34" charset="-122"/>
              </a:rPr>
              <a:t>《</a:t>
            </a:r>
            <a:r>
              <a:rPr lang="zh-CN" altLang="en-US" sz="3200" b="1" dirty="0">
                <a:solidFill>
                  <a:srgbClr val="FFFF00"/>
                </a:solidFill>
                <a:latin typeface="微软雅黑" panose="020B0503020204020204" pitchFamily="34" charset="-122"/>
                <a:ea typeface="微软雅黑" panose="020B0503020204020204" pitchFamily="34" charset="-122"/>
              </a:rPr>
              <a:t>条例</a:t>
            </a:r>
            <a:r>
              <a:rPr lang="en-US" altLang="zh-CN" sz="3200" b="1" dirty="0">
                <a:solidFill>
                  <a:srgbClr val="FFFF00"/>
                </a:solidFill>
                <a:latin typeface="微软雅黑" panose="020B0503020204020204" pitchFamily="34" charset="-122"/>
                <a:ea typeface="微软雅黑" panose="020B0503020204020204" pitchFamily="34" charset="-122"/>
              </a:rPr>
              <a:t>》</a:t>
            </a:r>
            <a:r>
              <a:rPr lang="zh-CN" altLang="en-US" sz="3200" b="1" dirty="0">
                <a:solidFill>
                  <a:srgbClr val="FFFF00"/>
                </a:solidFill>
                <a:latin typeface="微软雅黑" panose="020B0503020204020204" pitchFamily="34" charset="-122"/>
                <a:ea typeface="微软雅黑" panose="020B0503020204020204" pitchFamily="34" charset="-122"/>
              </a:rPr>
              <a:t>），并发出通知，要求各地区各部门认真遵照执行。</a:t>
            </a:r>
            <a:endParaRPr lang="zh-CN" altLang="en-US" sz="3200" b="1" dirty="0">
              <a:solidFill>
                <a:srgbClr val="FFFF00"/>
              </a:solidFill>
              <a:latin typeface="微软雅黑" panose="020B0503020204020204" pitchFamily="34" charset="-122"/>
              <a:ea typeface="微软雅黑" panose="020B0503020204020204" pitchFamily="34" charset="-122"/>
            </a:endParaRPr>
          </a:p>
          <a:p>
            <a:pPr defTabSz="1217930"/>
            <a:endParaRPr lang="zh-CN" altLang="en-US" b="1" dirty="0">
              <a:solidFill>
                <a:srgbClr val="FFFF00"/>
              </a:solidFill>
              <a:latin typeface="微软雅黑" panose="020B0503020204020204" pitchFamily="34" charset="-122"/>
              <a:ea typeface="微软雅黑" panose="020B0503020204020204" pitchFamily="34" charset="-122"/>
            </a:endParaRPr>
          </a:p>
          <a:p>
            <a:pPr defTabSz="1217930"/>
            <a:r>
              <a:rPr lang="zh-CN" altLang="en-US" b="1" dirty="0">
                <a:solidFill>
                  <a:srgbClr val="FFFF00"/>
                </a:solidFill>
                <a:latin typeface="微软雅黑" panose="020B0503020204020204" pitchFamily="34" charset="-122"/>
                <a:ea typeface="微软雅黑" panose="020B0503020204020204" pitchFamily="34" charset="-122"/>
              </a:rPr>
              <a:t>　　</a:t>
            </a:r>
            <a:endParaRPr lang="zh-CN" altLang="en-US" b="1" dirty="0">
              <a:solidFill>
                <a:srgbClr val="FFFF00"/>
              </a:solidFill>
              <a:latin typeface="微软雅黑" panose="020B0503020204020204" pitchFamily="34" charset="-122"/>
              <a:ea typeface="微软雅黑" panose="020B0503020204020204" pitchFamily="34" charset="-122"/>
            </a:endParaRPr>
          </a:p>
        </p:txBody>
      </p:sp>
      <p:pic>
        <p:nvPicPr>
          <p:cNvPr id="6150" name="Picture 2" descr="E:\海报\未标题-2548.png"/>
          <p:cNvPicPr>
            <a:picLocks noChangeAspect="1"/>
          </p:cNvPicPr>
          <p:nvPr/>
        </p:nvPicPr>
        <p:blipFill>
          <a:blip r:embed="rId3"/>
          <a:stretch>
            <a:fillRect/>
          </a:stretch>
        </p:blipFill>
        <p:spPr>
          <a:xfrm>
            <a:off x="5738813" y="411163"/>
            <a:ext cx="1368425" cy="1352550"/>
          </a:xfrm>
          <a:prstGeom prst="rect">
            <a:avLst/>
          </a:prstGeom>
          <a:noFill/>
          <a:ln w="9525">
            <a:noFill/>
          </a:ln>
        </p:spPr>
      </p:pic>
      <p:pic>
        <p:nvPicPr>
          <p:cNvPr id="6151" name="图片 3"/>
          <p:cNvPicPr>
            <a:picLocks noChangeAspect="1"/>
          </p:cNvPicPr>
          <p:nvPr/>
        </p:nvPicPr>
        <p:blipFill>
          <a:blip r:embed="rId4"/>
          <a:stretch>
            <a:fillRect/>
          </a:stretch>
        </p:blipFill>
        <p:spPr>
          <a:xfrm>
            <a:off x="8015288" y="2206625"/>
            <a:ext cx="3775075" cy="3732213"/>
          </a:xfrm>
          <a:prstGeom prst="rect">
            <a:avLst/>
          </a:prstGeom>
          <a:noFill/>
          <a:ln w="9525">
            <a:noFill/>
          </a:ln>
        </p:spPr>
      </p:pic>
    </p:spTree>
    <p:custDataLst>
      <p:tags r:id="rId5"/>
    </p:custDataLst>
  </p:cSld>
  <p:clrMapOvr>
    <a:masterClrMapping/>
  </p:clrMapOvr>
  <p:transition spd="slow" advClick="0" advTm="0">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85738" y="306388"/>
            <a:ext cx="6313487" cy="963612"/>
            <a:chOff x="122511" y="45418"/>
            <a:chExt cx="4941052" cy="963422"/>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43011" name="Picture 41" descr="未标题-1026"/>
            <p:cNvPicPr>
              <a:picLocks noChangeAspect="1"/>
            </p:cNvPicPr>
            <p:nvPr/>
          </p:nvPicPr>
          <p:blipFill>
            <a:blip r:embed="rId1"/>
            <a:stretch>
              <a:fillRect/>
            </a:stretch>
          </p:blipFill>
          <p:spPr>
            <a:xfrm>
              <a:off x="122511" y="45418"/>
              <a:ext cx="942676" cy="963422"/>
            </a:xfrm>
            <a:prstGeom prst="rect">
              <a:avLst/>
            </a:prstGeom>
            <a:noFill/>
            <a:ln w="9525">
              <a:noFill/>
            </a:ln>
          </p:spPr>
        </p:pic>
      </p:grpSp>
      <p:sp>
        <p:nvSpPr>
          <p:cNvPr id="5" name="TextBox 13"/>
          <p:cNvSpPr txBox="1"/>
          <p:nvPr/>
        </p:nvSpPr>
        <p:spPr>
          <a:xfrm>
            <a:off x="1644650" y="436563"/>
            <a:ext cx="5910263" cy="554037"/>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七、　党支部的工作机制</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14" name="箭头2"/>
          <p:cNvSpPr/>
          <p:nvPr/>
        </p:nvSpPr>
        <p:spPr>
          <a:xfrm rot="-5400000">
            <a:off x="3852863" y="2892425"/>
            <a:ext cx="476250" cy="1550988"/>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0"/>
              </a:cxn>
              <a:cxn ang="0">
                <a:pos x="2147483647" y="2147483647"/>
              </a:cxn>
            </a:cxnLst>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FF0000"/>
          </a:solidFill>
          <a:ln w="9525">
            <a:noFill/>
          </a:ln>
        </p:spPr>
        <p:txBody>
          <a:bodyPr/>
          <a:p>
            <a:endParaRPr lang="zh-CN" altLang="en-US"/>
          </a:p>
        </p:txBody>
      </p:sp>
      <p:sp>
        <p:nvSpPr>
          <p:cNvPr id="16" name="标题1"/>
          <p:cNvSpPr>
            <a:spLocks noChangeArrowheads="1"/>
          </p:cNvSpPr>
          <p:nvPr/>
        </p:nvSpPr>
        <p:spPr bwMode="gray">
          <a:xfrm>
            <a:off x="4933950" y="1117600"/>
            <a:ext cx="6689725" cy="4941888"/>
          </a:xfrm>
          <a:prstGeom prst="roundRect">
            <a:avLst>
              <a:gd name="adj" fmla="val 11921"/>
            </a:avLst>
          </a:prstGeom>
          <a:solidFill>
            <a:srgbClr val="FF0000"/>
          </a:solidFill>
          <a:ln w="25400" cap="flat" cmpd="sng" algn="ctr">
            <a:noFill/>
            <a:prstDash val="solid"/>
          </a:ln>
          <a:effectLst>
            <a:outerShdw blurRad="50800" dist="38100" dir="2700000" algn="tl" rotWithShape="0">
              <a:prstClr val="black">
                <a:alpha val="40000"/>
              </a:prstClr>
            </a:outerShdw>
          </a:effectLst>
        </p:spPr>
        <p:txBody>
          <a:bodyPr lIns="91394" tIns="45697" rIns="91394" bIns="4569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FFFF00"/>
                </a:solidFill>
                <a:effectLst/>
                <a:uLnTx/>
                <a:uFillTx/>
                <a:latin typeface="+mn-lt"/>
                <a:ea typeface="+mn-ea"/>
                <a:cs typeface="+mn-cs"/>
              </a:rPr>
              <a:t>       </a:t>
            </a:r>
            <a:r>
              <a:rPr kumimoji="0" lang="zh-CN" sz="2000" b="1" i="0" u="none" strike="noStrike" kern="1200" cap="none" spc="0" normalizeH="0" baseline="0" noProof="0" dirty="0">
                <a:ln>
                  <a:noFill/>
                </a:ln>
                <a:solidFill>
                  <a:srgbClr val="FFFF00"/>
                </a:solidFill>
                <a:effectLst/>
                <a:uLnTx/>
                <a:uFillTx/>
                <a:latin typeface="+mn-lt"/>
                <a:ea typeface="+mn-ea"/>
                <a:cs typeface="+mn-cs"/>
              </a:rPr>
              <a:t>（一）</a:t>
            </a:r>
            <a:r>
              <a:rPr kumimoji="0" sz="2000" b="1" i="0" u="none" strike="noStrike" kern="1200" cap="none" spc="0" normalizeH="0" baseline="0" noProof="0" dirty="0">
                <a:ln>
                  <a:noFill/>
                </a:ln>
                <a:solidFill>
                  <a:srgbClr val="FFFF00"/>
                </a:solidFill>
                <a:effectLst/>
                <a:uLnTx/>
                <a:uFillTx/>
                <a:latin typeface="+mn-lt"/>
                <a:ea typeface="+mn-ea"/>
                <a:cs typeface="+mn-cs"/>
              </a:rPr>
              <a:t>党支部党员大会是党支部的议事决策机构，由全体党员参加，一般每季度召开1次。</a:t>
            </a:r>
            <a:endParaRPr kumimoji="0" sz="2000" b="1" i="0" u="none" strike="noStrike" kern="1200" cap="none" spc="0" normalizeH="0" baseline="0" noProof="0" dirty="0">
              <a:ln>
                <a:noFill/>
              </a:ln>
              <a:solidFill>
                <a:srgbClr val="FFFF00"/>
              </a:solidFill>
              <a:effectLst/>
              <a:uLnTx/>
              <a:uFillTx/>
              <a:latin typeface="+mn-lt"/>
              <a:ea typeface="+mn-ea"/>
              <a:cs typeface="+mn-cs"/>
            </a:endParaRPr>
          </a:p>
          <a:p>
            <a:pPr marL="0" marR="0" lvl="0" indent="0" algn="just" defTabSz="914400" rtl="0" eaLnBrk="1" fontAlgn="base" latinLnBrk="0" hangingPunct="1">
              <a:lnSpc>
                <a:spcPct val="120000"/>
              </a:lnSpc>
              <a:spcBef>
                <a:spcPct val="0"/>
              </a:spcBef>
              <a:spcAft>
                <a:spcPct val="0"/>
              </a:spcAft>
              <a:buClrTx/>
              <a:buSzTx/>
              <a:buFontTx/>
              <a:buNone/>
              <a:defRPr/>
            </a:pPr>
            <a:r>
              <a:rPr kumimoji="0" sz="2000" b="1" i="0" u="none" strike="noStrike" kern="1200" cap="none" spc="0" normalizeH="0" baseline="0" noProof="0" dirty="0">
                <a:ln>
                  <a:noFill/>
                </a:ln>
                <a:solidFill>
                  <a:srgbClr val="FFFF00"/>
                </a:solidFill>
                <a:effectLst/>
                <a:uLnTx/>
                <a:uFillTx/>
                <a:latin typeface="+mn-lt"/>
                <a:ea typeface="+mn-ea"/>
                <a:cs typeface="+mn-cs"/>
              </a:rPr>
              <a:t>        党支部党员大会的职权是：听取和审查党支部委员会的工作报告；按照规定开展党支部选举工作，推荐出席上级党代表大会的代表候选人，选举出席上级党代表大会的代表；讨论和表决接收预备党员和预备党员转正、延长预备期或者取消预备党员资格；讨论决定对党员的表彰表扬、组织处置和纪律处分；决定其他重要事项。</a:t>
            </a:r>
            <a:endParaRPr kumimoji="0" sz="2000" b="1" i="0" u="none" strike="noStrike" kern="1200" cap="none" spc="0" normalizeH="0" baseline="0" noProof="0" dirty="0">
              <a:ln>
                <a:noFill/>
              </a:ln>
              <a:solidFill>
                <a:srgbClr val="FFFF00"/>
              </a:solidFill>
              <a:effectLst/>
              <a:uLnTx/>
              <a:uFillTx/>
              <a:latin typeface="+mn-lt"/>
              <a:ea typeface="+mn-ea"/>
              <a:cs typeface="+mn-cs"/>
            </a:endParaRPr>
          </a:p>
          <a:p>
            <a:pPr marL="0" marR="0" lvl="0" indent="0" algn="just" defTabSz="914400" rtl="0" eaLnBrk="1" fontAlgn="base" latinLnBrk="0" hangingPunct="1">
              <a:lnSpc>
                <a:spcPct val="120000"/>
              </a:lnSpc>
              <a:spcBef>
                <a:spcPct val="0"/>
              </a:spcBef>
              <a:spcAft>
                <a:spcPct val="0"/>
              </a:spcAft>
              <a:buClrTx/>
              <a:buSzTx/>
              <a:buFontTx/>
              <a:buNone/>
              <a:defRPr/>
            </a:pPr>
            <a:r>
              <a:rPr kumimoji="0" sz="2000" b="1" i="0" u="none" strike="noStrike" kern="1200" cap="none" spc="0" normalizeH="0" baseline="0" noProof="0" dirty="0">
                <a:ln>
                  <a:noFill/>
                </a:ln>
                <a:solidFill>
                  <a:srgbClr val="FFFF00"/>
                </a:solidFill>
                <a:effectLst/>
                <a:uLnTx/>
                <a:uFillTx/>
                <a:latin typeface="+mn-lt"/>
                <a:ea typeface="+mn-ea"/>
                <a:cs typeface="+mn-cs"/>
              </a:rPr>
              <a:t>       党支部党员大会议题提交表决前，应当经过充分讨论。表决必须有半数以上有表决权的党员到会方可进行，赞成人数超过应到会有表决权的党员的半数为通过。</a:t>
            </a:r>
            <a:endParaRPr kumimoji="0" sz="2000" b="1" i="0" u="none" strike="noStrike" kern="1200" cap="none" spc="0" normalizeH="0" baseline="0" noProof="0" dirty="0">
              <a:ln>
                <a:noFill/>
              </a:ln>
              <a:solidFill>
                <a:srgbClr val="FFFF00"/>
              </a:solidFill>
              <a:effectLst/>
              <a:uLnTx/>
              <a:uFillTx/>
              <a:latin typeface="+mn-lt"/>
              <a:ea typeface="+mn-ea"/>
              <a:cs typeface="+mn-cs"/>
            </a:endParaRPr>
          </a:p>
        </p:txBody>
      </p:sp>
      <p:grpSp>
        <p:nvGrpSpPr>
          <p:cNvPr id="21" name="组合 36"/>
          <p:cNvGrpSpPr/>
          <p:nvPr/>
        </p:nvGrpSpPr>
        <p:grpSpPr>
          <a:xfrm>
            <a:off x="769938" y="2382838"/>
            <a:ext cx="3163887" cy="3163887"/>
            <a:chOff x="3495062" y="2195423"/>
            <a:chExt cx="1741709" cy="1742012"/>
          </a:xfrm>
        </p:grpSpPr>
        <p:sp>
          <p:nvSpPr>
            <p:cNvPr id="22" name="椭圆 27"/>
            <p:cNvSpPr>
              <a:spLocks noChangeArrowheads="1"/>
            </p:cNvSpPr>
            <p:nvPr/>
          </p:nvSpPr>
          <p:spPr bwMode="auto">
            <a:xfrm>
              <a:off x="3495062" y="2195423"/>
              <a:ext cx="1741709" cy="1742012"/>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zh-CN" altLang="zh-CN" sz="7000" b="0" i="0" u="none" strike="noStrike" kern="1200" cap="none" spc="0" normalizeH="0" baseline="0" noProof="0">
                <a:ln>
                  <a:noFill/>
                </a:ln>
                <a:solidFill>
                  <a:srgbClr val="FFFF00"/>
                </a:solidFill>
                <a:effectLst/>
                <a:uLnTx/>
                <a:uFillTx/>
                <a:latin typeface="方正大黑简体" panose="03000509000000000000" pitchFamily="65" charset="-122"/>
                <a:ea typeface="方正大黑简体" panose="03000509000000000000" pitchFamily="65" charset="-122"/>
                <a:cs typeface="+mn-cs"/>
                <a:sym typeface="微软雅黑" panose="020B0503020204020204" pitchFamily="34" charset="-122"/>
              </a:endParaRPr>
            </a:p>
          </p:txBody>
        </p:sp>
        <p:sp>
          <p:nvSpPr>
            <p:cNvPr id="23" name="椭圆 28"/>
            <p:cNvSpPr>
              <a:spLocks noChangeArrowheads="1"/>
            </p:cNvSpPr>
            <p:nvPr/>
          </p:nvSpPr>
          <p:spPr bwMode="auto">
            <a:xfrm>
              <a:off x="3688631" y="2389026"/>
              <a:ext cx="1354571" cy="1354807"/>
            </a:xfrm>
            <a:prstGeom prst="ellipse">
              <a:avLst/>
            </a:prstGeom>
            <a:solidFill>
              <a:srgbClr val="FF0000"/>
            </a:solidFill>
            <a:ln>
              <a:noFill/>
            </a:ln>
            <a:effectLst>
              <a:innerShdw blurRad="63500" dist="50800" dir="18900000">
                <a:prstClr val="black">
                  <a:alpha val="50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7000" b="0" i="0" u="none" strike="noStrike" kern="1200" cap="none" spc="0" normalizeH="0" baseline="0" noProof="0">
                <a:ln>
                  <a:noFill/>
                </a:ln>
                <a:solidFill>
                  <a:srgbClr val="FFFF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
        <p:nvSpPr>
          <p:cNvPr id="24" name="TextBox 18"/>
          <p:cNvSpPr/>
          <p:nvPr/>
        </p:nvSpPr>
        <p:spPr>
          <a:xfrm>
            <a:off x="1196975" y="3300413"/>
            <a:ext cx="2386013" cy="1354137"/>
          </a:xfrm>
          <a:prstGeom prst="rect">
            <a:avLst/>
          </a:prstGeom>
          <a:noFill/>
          <a:ln w="9525">
            <a:noFill/>
          </a:ln>
        </p:spPr>
        <p:txBody>
          <a:bodyPr lIns="121851" tIns="60926" rIns="121851" bIns="60926">
            <a:spAutoFit/>
          </a:bodyPr>
          <a:p>
            <a:pPr defTabSz="911225"/>
            <a:r>
              <a:rPr lang="zh-CN" altLang="en-US" sz="4000" b="1" dirty="0">
                <a:solidFill>
                  <a:srgbClr val="FFFF00"/>
                </a:solidFill>
                <a:latin typeface="微软雅黑" panose="020B0503020204020204" pitchFamily="34" charset="-122"/>
                <a:ea typeface="微软雅黑" panose="020B0503020204020204" pitchFamily="34" charset="-122"/>
                <a:sym typeface="Open Sans" pitchFamily="34" charset="0"/>
              </a:rPr>
              <a:t>党支部党员大会</a:t>
            </a:r>
            <a:endParaRPr lang="zh-CN" altLang="en-US" sz="4000" b="1" dirty="0">
              <a:solidFill>
                <a:srgbClr val="FFFF00"/>
              </a:solidFill>
              <a:latin typeface="微软雅黑" panose="020B0503020204020204" pitchFamily="34" charset="-122"/>
              <a:ea typeface="微软雅黑" panose="020B0503020204020204" pitchFamily="34" charset="-122"/>
              <a:sym typeface="Open Sans" pitchFamily="34" charset="0"/>
            </a:endParaRPr>
          </a:p>
        </p:txBody>
      </p:sp>
    </p:spTree>
    <p:custDataLst>
      <p:tags r:id="rId2"/>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000000"/>
                                          </p:val>
                                        </p:tav>
                                        <p:tav tm="100000">
                                          <p:val>
                                            <p:strVal val="#ppt_w"/>
                                          </p:val>
                                        </p:tav>
                                      </p:tavLst>
                                    </p:anim>
                                    <p:anim calcmode="lin" valueType="num">
                                      <p:cBhvr>
                                        <p:cTn id="19" dur="500" fill="hold"/>
                                        <p:tgtEl>
                                          <p:spTgt spid="21"/>
                                        </p:tgtEl>
                                        <p:attrNameLst>
                                          <p:attrName>ppt_h</p:attrName>
                                        </p:attrNameLst>
                                      </p:cBhvr>
                                      <p:tavLst>
                                        <p:tav tm="0">
                                          <p:val>
                                            <p:fltVal val="0.000000"/>
                                          </p:val>
                                        </p:tav>
                                        <p:tav tm="100000">
                                          <p:val>
                                            <p:strVal val="#ppt_h"/>
                                          </p:val>
                                        </p:tav>
                                      </p:tavLst>
                                    </p:anim>
                                    <p:anim calcmode="lin" valueType="num">
                                      <p:cBhvr>
                                        <p:cTn id="20" dur="500" fill="hold"/>
                                        <p:tgtEl>
                                          <p:spTgt spid="21"/>
                                        </p:tgtEl>
                                        <p:attrNameLst>
                                          <p:attrName>style.rotation</p:attrName>
                                        </p:attrNameLst>
                                      </p:cBhvr>
                                      <p:tavLst>
                                        <p:tav tm="0">
                                          <p:val>
                                            <p:fltVal val="90.000000"/>
                                          </p:val>
                                        </p:tav>
                                        <p:tav tm="100000">
                                          <p:val>
                                            <p:fltVal val="0.000000"/>
                                          </p:val>
                                        </p:tav>
                                      </p:tavLst>
                                    </p:anim>
                                    <p:animEffect transition="in" filter="fade">
                                      <p:cBhvr>
                                        <p:cTn id="21" dur="500"/>
                                        <p:tgtEl>
                                          <p:spTgt spid="21"/>
                                        </p:tgtEl>
                                      </p:cBhvr>
                                    </p:animEffect>
                                  </p:childTnLst>
                                </p:cTn>
                              </p:par>
                            </p:childTnLst>
                          </p:cTn>
                        </p:par>
                        <p:par>
                          <p:cTn id="22" fill="hold">
                            <p:stCondLst>
                              <p:cond delay="2000"/>
                            </p:stCondLst>
                            <p:childTnLst>
                              <p:par>
                                <p:cTn id="23" presetID="31" presetClass="entr" presetSubtype="0" fill="hold" grpId="0" nodeType="afterEffect">
                                  <p:stCondLst>
                                    <p:cond delay="0"/>
                                  </p:stCondLst>
                                  <p:iterate type="lt">
                                    <p:tmPct val="5000"/>
                                  </p:iterate>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fltVal val="0.000000"/>
                                          </p:val>
                                        </p:tav>
                                        <p:tav tm="100000">
                                          <p:val>
                                            <p:strVal val="#ppt_w"/>
                                          </p:val>
                                        </p:tav>
                                      </p:tavLst>
                                    </p:anim>
                                    <p:anim calcmode="lin" valueType="num">
                                      <p:cBhvr>
                                        <p:cTn id="26" dur="1000" fill="hold"/>
                                        <p:tgtEl>
                                          <p:spTgt spid="24"/>
                                        </p:tgtEl>
                                        <p:attrNameLst>
                                          <p:attrName>ppt_h</p:attrName>
                                        </p:attrNameLst>
                                      </p:cBhvr>
                                      <p:tavLst>
                                        <p:tav tm="0">
                                          <p:val>
                                            <p:fltVal val="0.000000"/>
                                          </p:val>
                                        </p:tav>
                                        <p:tav tm="100000">
                                          <p:val>
                                            <p:strVal val="#ppt_h"/>
                                          </p:val>
                                        </p:tav>
                                      </p:tavLst>
                                    </p:anim>
                                    <p:anim calcmode="lin" valueType="num">
                                      <p:cBhvr>
                                        <p:cTn id="27" dur="1000" fill="hold"/>
                                        <p:tgtEl>
                                          <p:spTgt spid="24"/>
                                        </p:tgtEl>
                                        <p:attrNameLst>
                                          <p:attrName>style.rotation</p:attrName>
                                        </p:attrNameLst>
                                      </p:cBhvr>
                                      <p:tavLst>
                                        <p:tav tm="0">
                                          <p:val>
                                            <p:fltVal val="90.000000"/>
                                          </p:val>
                                        </p:tav>
                                        <p:tav tm="100000">
                                          <p:val>
                                            <p:fltVal val="0.000000"/>
                                          </p:val>
                                        </p:tav>
                                      </p:tavLst>
                                    </p:anim>
                                    <p:animEffect transition="in" filter="fade">
                                      <p:cBhvr>
                                        <p:cTn id="28" dur="1000"/>
                                        <p:tgtEl>
                                          <p:spTgt spid="24"/>
                                        </p:tgtEl>
                                      </p:cBhvr>
                                    </p:animEffect>
                                  </p:childTnLst>
                                </p:cTn>
                              </p:par>
                            </p:childTnLst>
                          </p:cTn>
                        </p:par>
                        <p:par>
                          <p:cTn id="29" fill="hold">
                            <p:stCondLst>
                              <p:cond delay="3299"/>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3799"/>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bldLvl="0"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7489825" cy="963612"/>
            <a:chOff x="122511" y="45418"/>
            <a:chExt cx="4941052" cy="963105"/>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45059" name="Picture 41" descr="未标题-1026"/>
            <p:cNvPicPr>
              <a:picLocks noChangeAspect="1"/>
            </p:cNvPicPr>
            <p:nvPr/>
          </p:nvPicPr>
          <p:blipFill>
            <a:blip r:embed="rId1"/>
            <a:stretch>
              <a:fillRect/>
            </a:stretch>
          </p:blipFill>
          <p:spPr>
            <a:xfrm>
              <a:off x="122511" y="45418"/>
              <a:ext cx="1113465" cy="963105"/>
            </a:xfrm>
            <a:prstGeom prst="rect">
              <a:avLst/>
            </a:prstGeom>
            <a:noFill/>
            <a:ln w="9525">
              <a:noFill/>
            </a:ln>
          </p:spPr>
        </p:pic>
      </p:grpSp>
      <p:sp>
        <p:nvSpPr>
          <p:cNvPr id="5" name="TextBox 13"/>
          <p:cNvSpPr txBox="1"/>
          <p:nvPr/>
        </p:nvSpPr>
        <p:spPr>
          <a:xfrm>
            <a:off x="1774825" y="463550"/>
            <a:ext cx="5716588" cy="552450"/>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七、　党支部的工作机制</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26" name="矩形 39"/>
          <p:cNvSpPr/>
          <p:nvPr/>
        </p:nvSpPr>
        <p:spPr>
          <a:xfrm>
            <a:off x="1635125" y="2411413"/>
            <a:ext cx="9577388" cy="2846387"/>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sp>
        <p:nvSpPr>
          <p:cNvPr id="27" name="矩形 26"/>
          <p:cNvSpPr/>
          <p:nvPr/>
        </p:nvSpPr>
        <p:spPr bwMode="auto">
          <a:xfrm>
            <a:off x="472133" y="3153340"/>
            <a:ext cx="1872208" cy="819238"/>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000" b="1" strike="noStrike" noProof="1" dirty="0">
                <a:solidFill>
                  <a:srgbClr val="FAFE5E"/>
                </a:solidFill>
                <a:latin typeface="微软雅黑" panose="020B0503020204020204" pitchFamily="34" charset="-122"/>
                <a:ea typeface="微软雅黑" panose="020B0503020204020204" pitchFamily="34" charset="-122"/>
                <a:sym typeface="+mn-ea"/>
              </a:rPr>
              <a:t>领导机构</a:t>
            </a:r>
            <a:endParaRPr kumimoji="0" lang="zh-CN" altLang="en-US" sz="3000" b="1" i="0" u="none" strike="noStrike" kern="1200" cap="none" spc="0" normalizeH="0" baseline="0" noProof="0" dirty="0">
              <a:ln>
                <a:noFill/>
              </a:ln>
              <a:solidFill>
                <a:srgbClr val="FFFF00"/>
              </a:solidFill>
              <a:effectLst/>
              <a:uLnTx/>
              <a:uFillTx/>
              <a:latin typeface="+mn-lt"/>
              <a:ea typeface="+mn-ea"/>
              <a:cs typeface="+mn-cs"/>
            </a:endParaRPr>
          </a:p>
        </p:txBody>
      </p:sp>
      <p:sp>
        <p:nvSpPr>
          <p:cNvPr id="28" name="矩形 25"/>
          <p:cNvSpPr/>
          <p:nvPr/>
        </p:nvSpPr>
        <p:spPr>
          <a:xfrm>
            <a:off x="2460625" y="2611438"/>
            <a:ext cx="8007350" cy="2246312"/>
          </a:xfrm>
          <a:prstGeom prst="rect">
            <a:avLst/>
          </a:prstGeom>
          <a:noFill/>
          <a:ln w="9525">
            <a:noFill/>
          </a:ln>
        </p:spPr>
        <p:txBody>
          <a:bodyPr>
            <a:spAutoFit/>
          </a:bodyPr>
          <a:p>
            <a:pPr algn="just"/>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党支部委员会会议一般每月召开</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次，根据需要可以随时召开，对党支部重要工作进行讨论、作出决定等。党支部委员会会议须有半数以上委员到会方可进行。重要事项提交党员大会决定前，一般应当经党支部委员会会议讨论。</a:t>
            </a:r>
            <a:endParaRPr lang="zh-CN" altLang="en-US" sz="2800" dirty="0">
              <a:latin typeface="微软雅黑" panose="020B0503020204020204" pitchFamily="34" charset="-122"/>
              <a:ea typeface="微软雅黑" panose="020B0503020204020204" pitchFamily="34" charset="-122"/>
            </a:endParaRPr>
          </a:p>
        </p:txBody>
      </p:sp>
      <p:pic>
        <p:nvPicPr>
          <p:cNvPr id="32" name="AutoShape 4"/>
          <p:cNvPicPr/>
          <p:nvPr/>
        </p:nvPicPr>
        <p:blipFill>
          <a:blip r:embed="rId2"/>
          <a:stretch>
            <a:fillRect/>
          </a:stretch>
        </p:blipFill>
        <p:spPr>
          <a:xfrm>
            <a:off x="2936875" y="1909763"/>
            <a:ext cx="7715250" cy="701675"/>
          </a:xfrm>
          <a:prstGeom prst="rect">
            <a:avLst/>
          </a:prstGeom>
          <a:noFill/>
          <a:ln w="9525">
            <a:noFill/>
          </a:ln>
        </p:spPr>
      </p:pic>
      <p:sp>
        <p:nvSpPr>
          <p:cNvPr id="33" name="TextBox 147"/>
          <p:cNvSpPr txBox="1"/>
          <p:nvPr/>
        </p:nvSpPr>
        <p:spPr>
          <a:xfrm>
            <a:off x="2936875" y="1952625"/>
            <a:ext cx="7475538" cy="658813"/>
          </a:xfrm>
          <a:prstGeom prst="rect">
            <a:avLst/>
          </a:prstGeom>
          <a:noFill/>
          <a:ln w="9525">
            <a:noFill/>
          </a:ln>
        </p:spPr>
        <p:txBody>
          <a:bodyPr lIns="103651" tIns="51825" rIns="103651" bIns="51825"/>
          <a:p>
            <a:pPr algn="ctr" defTabSz="1217930"/>
            <a:r>
              <a:rPr lang="zh-CN" altLang="en-US" sz="2600" b="1" dirty="0">
                <a:solidFill>
                  <a:srgbClr val="FAFE5E"/>
                </a:solidFill>
                <a:latin typeface="微软雅黑" panose="020B0503020204020204" pitchFamily="34" charset="-122"/>
                <a:ea typeface="微软雅黑" panose="020B0503020204020204" pitchFamily="34" charset="-122"/>
              </a:rPr>
              <a:t>（二）党支部委员会是党支部日常工作的领导机构。</a:t>
            </a:r>
            <a:endParaRPr lang="zh-CN" altLang="en-US" sz="2600" b="1" dirty="0">
              <a:solidFill>
                <a:srgbClr val="FAFE5E"/>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0-#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anim calcmode="lin" valueType="num">
                                      <p:cBhvr>
                                        <p:cTn id="24" dur="500" fill="hold"/>
                                        <p:tgtEl>
                                          <p:spTgt spid="26"/>
                                        </p:tgtEl>
                                        <p:attrNameLst>
                                          <p:attrName>ppt_x</p:attrName>
                                        </p:attrNameLst>
                                      </p:cBhvr>
                                      <p:tavLst>
                                        <p:tav tm="0">
                                          <p:val>
                                            <p:strVal val="#ppt_x"/>
                                          </p:val>
                                        </p:tav>
                                        <p:tav tm="100000">
                                          <p:val>
                                            <p:strVal val="#ppt_x"/>
                                          </p:val>
                                        </p:tav>
                                      </p:tavLst>
                                    </p:anim>
                                    <p:anim calcmode="lin" valueType="num">
                                      <p:cBhvr>
                                        <p:cTn id="25" dur="500" fill="hold"/>
                                        <p:tgtEl>
                                          <p:spTgt spid="2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 presetClass="entr" presetSubtype="1"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000000"/>
                                          </p:val>
                                        </p:tav>
                                        <p:tav tm="100000">
                                          <p:val>
                                            <p:strVal val="#ppt_w"/>
                                          </p:val>
                                        </p:tav>
                                      </p:tavLst>
                                    </p:anim>
                                    <p:anim calcmode="lin" valueType="num">
                                      <p:cBhvr>
                                        <p:cTn id="35" dur="500" fill="hold"/>
                                        <p:tgtEl>
                                          <p:spTgt spid="33"/>
                                        </p:tgtEl>
                                        <p:attrNameLst>
                                          <p:attrName>ppt_h</p:attrName>
                                        </p:attrNameLst>
                                      </p:cBhvr>
                                      <p:tavLst>
                                        <p:tav tm="0">
                                          <p:val>
                                            <p:fltVal val="0.000000"/>
                                          </p:val>
                                        </p:tav>
                                        <p:tav tm="100000">
                                          <p:val>
                                            <p:strVal val="#ppt_h"/>
                                          </p:val>
                                        </p:tav>
                                      </p:tavLst>
                                    </p:anim>
                                    <p:animEffect transition="in" filter="fade">
                                      <p:cBhvr>
                                        <p:cTn id="36" dur="500"/>
                                        <p:tgtEl>
                                          <p:spTgt spid="33"/>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bldLvl="0" animBg="1"/>
      <p:bldP spid="28"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7489825" cy="963612"/>
            <a:chOff x="122511" y="45418"/>
            <a:chExt cx="4941052" cy="963105"/>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47107" name="Picture 41" descr="未标题-1026"/>
            <p:cNvPicPr>
              <a:picLocks noChangeAspect="1"/>
            </p:cNvPicPr>
            <p:nvPr/>
          </p:nvPicPr>
          <p:blipFill>
            <a:blip r:embed="rId1"/>
            <a:stretch>
              <a:fillRect/>
            </a:stretch>
          </p:blipFill>
          <p:spPr>
            <a:xfrm>
              <a:off x="122511" y="45418"/>
              <a:ext cx="1113465" cy="963105"/>
            </a:xfrm>
            <a:prstGeom prst="rect">
              <a:avLst/>
            </a:prstGeom>
            <a:noFill/>
            <a:ln w="9525">
              <a:noFill/>
            </a:ln>
          </p:spPr>
        </p:pic>
      </p:grpSp>
      <p:sp>
        <p:nvSpPr>
          <p:cNvPr id="5" name="TextBox 13"/>
          <p:cNvSpPr txBox="1"/>
          <p:nvPr/>
        </p:nvSpPr>
        <p:spPr>
          <a:xfrm>
            <a:off x="1774825" y="463550"/>
            <a:ext cx="5716588" cy="552450"/>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七、　党支部的工作机制</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26" name="矩形 39"/>
          <p:cNvSpPr/>
          <p:nvPr/>
        </p:nvSpPr>
        <p:spPr>
          <a:xfrm>
            <a:off x="1774825" y="1412875"/>
            <a:ext cx="8980488" cy="2228850"/>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sp>
        <p:nvSpPr>
          <p:cNvPr id="28" name="矩形 25"/>
          <p:cNvSpPr/>
          <p:nvPr/>
        </p:nvSpPr>
        <p:spPr>
          <a:xfrm>
            <a:off x="1882775" y="1827213"/>
            <a:ext cx="8872538" cy="1814512"/>
          </a:xfrm>
          <a:prstGeom prst="rect">
            <a:avLst/>
          </a:prstGeom>
          <a:noFill/>
          <a:ln w="9525">
            <a:noFill/>
          </a:ln>
        </p:spPr>
        <p:txBody>
          <a:bodyPr>
            <a:spAutoFit/>
          </a:bodyPr>
          <a:p>
            <a:r>
              <a:rPr lang="en-US" altLang="zh-CN" sz="2800" dirty="0">
                <a:latin typeface="微软雅黑" panose="020B0503020204020204" pitchFamily="34" charset="-122"/>
                <a:ea typeface="微软雅黑" panose="020B0503020204020204" pitchFamily="34" charset="-122"/>
              </a:rPr>
              <a:t>      </a:t>
            </a:r>
            <a:r>
              <a:rPr lang="zh-CN" altLang="zh-CN" sz="2800" dirty="0">
                <a:latin typeface="微软雅黑" panose="020B0503020204020204" pitchFamily="34" charset="-122"/>
                <a:ea typeface="微软雅黑" panose="020B0503020204020204" pitchFamily="34" charset="-122"/>
              </a:rPr>
              <a:t>党员人数较多或者党员工作地、居住地比较分散的党支部，按照便于组织开展活动原则，应当划分若干党小组，并设立党小组组长。党小组组长由党支部指定，也可以由所在党小组党员推荐产生。</a:t>
            </a:r>
            <a:endParaRPr lang="zh-CN" altLang="zh-CN" sz="2800" dirty="0">
              <a:latin typeface="微软雅黑" panose="020B0503020204020204" pitchFamily="34" charset="-122"/>
              <a:ea typeface="微软雅黑" panose="020B0503020204020204" pitchFamily="34" charset="-122"/>
            </a:endParaRPr>
          </a:p>
        </p:txBody>
      </p:sp>
      <p:pic>
        <p:nvPicPr>
          <p:cNvPr id="32" name="AutoShape 4"/>
          <p:cNvPicPr/>
          <p:nvPr/>
        </p:nvPicPr>
        <p:blipFill>
          <a:blip r:embed="rId2"/>
          <a:stretch>
            <a:fillRect/>
          </a:stretch>
        </p:blipFill>
        <p:spPr>
          <a:xfrm>
            <a:off x="3935413" y="1125538"/>
            <a:ext cx="4402137" cy="701675"/>
          </a:xfrm>
          <a:prstGeom prst="rect">
            <a:avLst/>
          </a:prstGeom>
          <a:noFill/>
          <a:ln w="9525">
            <a:noFill/>
          </a:ln>
        </p:spPr>
      </p:pic>
      <p:sp>
        <p:nvSpPr>
          <p:cNvPr id="33" name="TextBox 147"/>
          <p:cNvSpPr txBox="1"/>
          <p:nvPr/>
        </p:nvSpPr>
        <p:spPr>
          <a:xfrm>
            <a:off x="3748088" y="1125538"/>
            <a:ext cx="4435475" cy="658812"/>
          </a:xfrm>
          <a:prstGeom prst="rect">
            <a:avLst/>
          </a:prstGeom>
          <a:noFill/>
          <a:ln w="9525">
            <a:noFill/>
          </a:ln>
        </p:spPr>
        <p:txBody>
          <a:bodyPr lIns="103651" tIns="51825" rIns="103651" bIns="51825"/>
          <a:p>
            <a:pPr algn="ctr" defTabSz="1217930"/>
            <a:r>
              <a:rPr lang="zh-CN" altLang="en-US" sz="2600" b="1" dirty="0">
                <a:solidFill>
                  <a:srgbClr val="FAFE5E"/>
                </a:solidFill>
                <a:latin typeface="微软雅黑" panose="020B0503020204020204" pitchFamily="34" charset="-122"/>
                <a:ea typeface="微软雅黑" panose="020B0503020204020204" pitchFamily="34" charset="-122"/>
              </a:rPr>
              <a:t>（三）党小组</a:t>
            </a:r>
            <a:endParaRPr lang="zh-CN" altLang="en-US" sz="2600" b="1" dirty="0">
              <a:solidFill>
                <a:srgbClr val="FAFE5E"/>
              </a:solidFill>
              <a:latin typeface="微软雅黑" panose="020B0503020204020204" pitchFamily="34" charset="-122"/>
              <a:ea typeface="微软雅黑" panose="020B0503020204020204" pitchFamily="34" charset="-122"/>
            </a:endParaRPr>
          </a:p>
        </p:txBody>
      </p:sp>
      <p:sp>
        <p:nvSpPr>
          <p:cNvPr id="36" name="矩形 39"/>
          <p:cNvSpPr/>
          <p:nvPr/>
        </p:nvSpPr>
        <p:spPr>
          <a:xfrm>
            <a:off x="1773238" y="4479925"/>
            <a:ext cx="9599612" cy="1484313"/>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sp>
        <p:nvSpPr>
          <p:cNvPr id="38" name="矩形 25"/>
          <p:cNvSpPr/>
          <p:nvPr/>
        </p:nvSpPr>
        <p:spPr>
          <a:xfrm>
            <a:off x="1990725" y="4479925"/>
            <a:ext cx="9137650" cy="1384300"/>
          </a:xfrm>
          <a:prstGeom prst="rect">
            <a:avLst/>
          </a:prstGeom>
          <a:noFill/>
          <a:ln w="9525">
            <a:noFill/>
          </a:ln>
        </p:spPr>
        <p:txBody>
          <a:bodyPr>
            <a:spAutoFit/>
          </a:bodyPr>
          <a:p>
            <a:r>
              <a:rPr lang="zh-CN" altLang="en-US" sz="16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党支部党员大会、党支部委员会会议由党支部书记召集并主持。书记不能参加会议的，可以委托副书记或者委员召集并主持。党小组会由党小组组长召集并主持。</a:t>
            </a:r>
            <a:endParaRPr lang="zh-CN" altLang="en-US" sz="2800" dirty="0">
              <a:latin typeface="微软雅黑" panose="020B0503020204020204" pitchFamily="34" charset="-122"/>
              <a:ea typeface="微软雅黑" panose="020B0503020204020204" pitchFamily="34" charset="-122"/>
            </a:endParaRPr>
          </a:p>
        </p:txBody>
      </p:sp>
      <p:pic>
        <p:nvPicPr>
          <p:cNvPr id="7" name="AutoShape 4"/>
          <p:cNvPicPr/>
          <p:nvPr/>
        </p:nvPicPr>
        <p:blipFill>
          <a:blip r:embed="rId2"/>
          <a:stretch>
            <a:fillRect/>
          </a:stretch>
        </p:blipFill>
        <p:spPr>
          <a:xfrm>
            <a:off x="4171950" y="3895725"/>
            <a:ext cx="4402138" cy="701675"/>
          </a:xfrm>
          <a:prstGeom prst="rect">
            <a:avLst/>
          </a:prstGeom>
          <a:noFill/>
          <a:ln w="9525">
            <a:noFill/>
          </a:ln>
        </p:spPr>
      </p:pic>
      <p:sp>
        <p:nvSpPr>
          <p:cNvPr id="8" name="TextBox 147"/>
          <p:cNvSpPr txBox="1"/>
          <p:nvPr/>
        </p:nvSpPr>
        <p:spPr>
          <a:xfrm>
            <a:off x="4154488" y="3895725"/>
            <a:ext cx="4435475" cy="658813"/>
          </a:xfrm>
          <a:prstGeom prst="rect">
            <a:avLst/>
          </a:prstGeom>
          <a:noFill/>
          <a:ln w="9525">
            <a:noFill/>
          </a:ln>
        </p:spPr>
        <p:txBody>
          <a:bodyPr lIns="103651" tIns="51825" rIns="103651" bIns="51825"/>
          <a:p>
            <a:pPr algn="ctr" defTabSz="1217930"/>
            <a:r>
              <a:rPr lang="zh-CN" altLang="en-US" sz="2600" b="1" dirty="0">
                <a:solidFill>
                  <a:srgbClr val="FAFE5E"/>
                </a:solidFill>
                <a:latin typeface="微软雅黑" panose="020B0503020204020204" pitchFamily="34" charset="-122"/>
                <a:ea typeface="微软雅黑" panose="020B0503020204020204" pitchFamily="34" charset="-122"/>
              </a:rPr>
              <a:t>（四）</a:t>
            </a:r>
            <a:r>
              <a:rPr lang="zh-CN" altLang="en-US" sz="2600" b="1" dirty="0">
                <a:solidFill>
                  <a:srgbClr val="FAFE5E"/>
                </a:solidFill>
                <a:latin typeface="微软雅黑" panose="020B0503020204020204" pitchFamily="34" charset="-122"/>
                <a:ea typeface="微软雅黑" panose="020B0503020204020204" pitchFamily="34" charset="-122"/>
                <a:sym typeface="微软雅黑" panose="020B0503020204020204" pitchFamily="34" charset="-122"/>
              </a:rPr>
              <a:t>党支部党员大会</a:t>
            </a:r>
            <a:endParaRPr lang="zh-CN" altLang="en-US" sz="2600" b="1" dirty="0">
              <a:solidFill>
                <a:srgbClr val="FAFE5E"/>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1"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ppt_x</p:attrName>
                                        </p:attrNameLst>
                                      </p:cBhvr>
                                      <p:tavLst>
                                        <p:tav tm="0">
                                          <p:val>
                                            <p:strVal val="#ppt_x"/>
                                          </p:val>
                                        </p:tav>
                                        <p:tav tm="100000">
                                          <p:val>
                                            <p:strVal val="#ppt_x"/>
                                          </p:val>
                                        </p:tav>
                                      </p:tavLst>
                                    </p:anim>
                                    <p:anim calcmode="lin" valueType="num">
                                      <p:cBhvr>
                                        <p:cTn id="25" dur="500" fill="hold"/>
                                        <p:tgtEl>
                                          <p:spTgt spid="32"/>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000000"/>
                                          </p:val>
                                        </p:tav>
                                        <p:tav tm="100000">
                                          <p:val>
                                            <p:strVal val="#ppt_w"/>
                                          </p:val>
                                        </p:tav>
                                      </p:tavLst>
                                    </p:anim>
                                    <p:anim calcmode="lin" valueType="num">
                                      <p:cBhvr>
                                        <p:cTn id="30" dur="500" fill="hold"/>
                                        <p:tgtEl>
                                          <p:spTgt spid="33"/>
                                        </p:tgtEl>
                                        <p:attrNameLst>
                                          <p:attrName>ppt_h</p:attrName>
                                        </p:attrNameLst>
                                      </p:cBhvr>
                                      <p:tavLst>
                                        <p:tav tm="0">
                                          <p:val>
                                            <p:fltVal val="0.000000"/>
                                          </p:val>
                                        </p:tav>
                                        <p:tav tm="100000">
                                          <p:val>
                                            <p:strVal val="#ppt_h"/>
                                          </p:val>
                                        </p:tav>
                                      </p:tavLst>
                                    </p:anim>
                                    <p:animEffect transition="in" filter="fade">
                                      <p:cBhvr>
                                        <p:cTn id="31" dur="500"/>
                                        <p:tgtEl>
                                          <p:spTgt spid="33"/>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anim calcmode="lin" valueType="num">
                                      <p:cBhvr>
                                        <p:cTn id="40" dur="500" fill="hold"/>
                                        <p:tgtEl>
                                          <p:spTgt spid="36"/>
                                        </p:tgtEl>
                                        <p:attrNameLst>
                                          <p:attrName>ppt_x</p:attrName>
                                        </p:attrNameLst>
                                      </p:cBhvr>
                                      <p:tavLst>
                                        <p:tav tm="0">
                                          <p:val>
                                            <p:strVal val="#ppt_x"/>
                                          </p:val>
                                        </p:tav>
                                        <p:tav tm="100000">
                                          <p:val>
                                            <p:strVal val="#ppt_x"/>
                                          </p:val>
                                        </p:tav>
                                      </p:tavLst>
                                    </p:anim>
                                    <p:anim calcmode="lin" valueType="num">
                                      <p:cBhvr>
                                        <p:cTn id="41" dur="500" fill="hold"/>
                                        <p:tgtEl>
                                          <p:spTgt spid="36"/>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4500"/>
                            </p:stCondLst>
                            <p:childTnLst>
                              <p:par>
                                <p:cTn id="47" presetID="2" presetClass="entr" presetSubtype="1"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ppt_x</p:attrName>
                                        </p:attrNameLst>
                                      </p:cBhvr>
                                      <p:tavLst>
                                        <p:tav tm="0">
                                          <p:val>
                                            <p:strVal val="#ppt_x"/>
                                          </p:val>
                                        </p:tav>
                                        <p:tav tm="100000">
                                          <p:val>
                                            <p:strVal val="#ppt_x"/>
                                          </p:val>
                                        </p:tav>
                                      </p:tavLst>
                                    </p:anim>
                                    <p:anim calcmode="lin" valueType="num">
                                      <p:cBhvr>
                                        <p:cTn id="50" dur="500" fill="hold"/>
                                        <p:tgtEl>
                                          <p:spTgt spid="7"/>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000000"/>
                                          </p:val>
                                        </p:tav>
                                        <p:tav tm="100000">
                                          <p:val>
                                            <p:strVal val="#ppt_w"/>
                                          </p:val>
                                        </p:tav>
                                      </p:tavLst>
                                    </p:anim>
                                    <p:anim calcmode="lin" valueType="num">
                                      <p:cBhvr>
                                        <p:cTn id="55" dur="500" fill="hold"/>
                                        <p:tgtEl>
                                          <p:spTgt spid="8"/>
                                        </p:tgtEl>
                                        <p:attrNameLst>
                                          <p:attrName>ppt_h</p:attrName>
                                        </p:attrNameLst>
                                      </p:cBhvr>
                                      <p:tavLst>
                                        <p:tav tm="0">
                                          <p:val>
                                            <p:fltVal val="0.000000"/>
                                          </p:val>
                                        </p:tav>
                                        <p:tav tm="100000">
                                          <p:val>
                                            <p:strVal val="#ppt_h"/>
                                          </p:val>
                                        </p:tav>
                                      </p:tavLst>
                                    </p:anim>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bldLvl="0" animBg="1"/>
      <p:bldP spid="28" grpId="0"/>
      <p:bldP spid="33" grpId="0"/>
      <p:bldP spid="36" grpId="0" bldLvl="0" animBg="1"/>
      <p:bldP spid="38"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5986462" cy="963612"/>
            <a:chOff x="122511" y="45418"/>
            <a:chExt cx="4941052" cy="963422"/>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49155" name="Picture 41" descr="未标题-1026"/>
            <p:cNvPicPr>
              <a:picLocks noChangeAspect="1"/>
            </p:cNvPicPr>
            <p:nvPr/>
          </p:nvPicPr>
          <p:blipFill>
            <a:blip r:embed="rId1"/>
            <a:stretch>
              <a:fillRect/>
            </a:stretch>
          </p:blipFill>
          <p:spPr>
            <a:xfrm>
              <a:off x="122511" y="45418"/>
              <a:ext cx="1177340" cy="963422"/>
            </a:xfrm>
            <a:prstGeom prst="rect">
              <a:avLst/>
            </a:prstGeom>
            <a:noFill/>
            <a:ln w="9525">
              <a:noFill/>
            </a:ln>
          </p:spPr>
        </p:pic>
      </p:grpSp>
      <p:sp>
        <p:nvSpPr>
          <p:cNvPr id="5" name="TextBox 13"/>
          <p:cNvSpPr txBox="1"/>
          <p:nvPr/>
        </p:nvSpPr>
        <p:spPr>
          <a:xfrm>
            <a:off x="1346200" y="490538"/>
            <a:ext cx="4835525" cy="554037"/>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八、党支部的组织生活</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26" name="矩形 39"/>
          <p:cNvSpPr/>
          <p:nvPr/>
        </p:nvSpPr>
        <p:spPr>
          <a:xfrm>
            <a:off x="1793875" y="1412875"/>
            <a:ext cx="9548813" cy="4559300"/>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sp>
        <p:nvSpPr>
          <p:cNvPr id="28" name="矩形 25"/>
          <p:cNvSpPr/>
          <p:nvPr/>
        </p:nvSpPr>
        <p:spPr>
          <a:xfrm>
            <a:off x="2498725" y="2198688"/>
            <a:ext cx="8351838" cy="1444625"/>
          </a:xfrm>
          <a:prstGeom prst="rect">
            <a:avLst/>
          </a:prstGeom>
          <a:noFill/>
          <a:ln w="9525">
            <a:noFill/>
          </a:ln>
        </p:spPr>
        <p:txBody>
          <a:bodyPr>
            <a:spAutoFit/>
          </a:bodyPr>
          <a:p>
            <a:r>
              <a:rPr lang="zh-CN" altLang="en-US" sz="2200" dirty="0">
                <a:latin typeface="微软雅黑" panose="020B0503020204020204" pitchFamily="34" charset="-122"/>
                <a:ea typeface="微软雅黑" panose="020B0503020204020204" pitchFamily="34" charset="-122"/>
              </a:rPr>
              <a:t>      （一）党支部应当严格执行党的组织生活制度，经常、认真、严肃地开展批评和自我批评，增强党内政治生活的政治性、时代性、原则性、战斗性。</a:t>
            </a:r>
            <a:endParaRPr lang="zh-CN" altLang="en-US" sz="2200" dirty="0">
              <a:latin typeface="微软雅黑" panose="020B0503020204020204" pitchFamily="34" charset="-122"/>
              <a:ea typeface="微软雅黑" panose="020B0503020204020204" pitchFamily="34" charset="-122"/>
            </a:endParaRPr>
          </a:p>
          <a:p>
            <a:r>
              <a:rPr lang="zh-CN" altLang="en-US" sz="2200" dirty="0">
                <a:latin typeface="微软雅黑" panose="020B0503020204020204" pitchFamily="34" charset="-122"/>
                <a:ea typeface="微软雅黑" panose="020B0503020204020204" pitchFamily="34" charset="-122"/>
              </a:rPr>
              <a:t>     党员领导干部应当带头参加所在党支部或者党小组组织生活。</a:t>
            </a:r>
            <a:endParaRPr lang="zh-CN" altLang="en-US" sz="2200" dirty="0">
              <a:latin typeface="微软雅黑" panose="020B0503020204020204" pitchFamily="34" charset="-122"/>
              <a:ea typeface="微软雅黑" panose="020B0503020204020204" pitchFamily="34" charset="-122"/>
            </a:endParaRPr>
          </a:p>
        </p:txBody>
      </p:sp>
      <p:pic>
        <p:nvPicPr>
          <p:cNvPr id="32" name="AutoShape 4"/>
          <p:cNvPicPr/>
          <p:nvPr/>
        </p:nvPicPr>
        <p:blipFill>
          <a:blip r:embed="rId2"/>
          <a:stretch>
            <a:fillRect/>
          </a:stretch>
        </p:blipFill>
        <p:spPr>
          <a:xfrm>
            <a:off x="4227513" y="1125538"/>
            <a:ext cx="5111750" cy="1008062"/>
          </a:xfrm>
          <a:prstGeom prst="rect">
            <a:avLst/>
          </a:prstGeom>
          <a:noFill/>
          <a:ln w="9525">
            <a:noFill/>
          </a:ln>
        </p:spPr>
      </p:pic>
      <p:sp>
        <p:nvSpPr>
          <p:cNvPr id="33" name="TextBox 147"/>
          <p:cNvSpPr txBox="1"/>
          <p:nvPr/>
        </p:nvSpPr>
        <p:spPr>
          <a:xfrm>
            <a:off x="4298950" y="1176338"/>
            <a:ext cx="5040313" cy="658812"/>
          </a:xfrm>
          <a:prstGeom prst="rect">
            <a:avLst/>
          </a:prstGeom>
          <a:noFill/>
          <a:ln w="9525">
            <a:noFill/>
          </a:ln>
        </p:spPr>
        <p:txBody>
          <a:bodyPr lIns="103651" tIns="51825" rIns="103651" bIns="51825"/>
          <a:p>
            <a:pPr algn="ctr" defTabSz="1217930"/>
            <a:r>
              <a:rPr lang="zh-CN" altLang="en-US" sz="4000" b="1" dirty="0">
                <a:solidFill>
                  <a:srgbClr val="FAFE5E"/>
                </a:solidFill>
                <a:latin typeface="微软雅黑" panose="020B0503020204020204" pitchFamily="34" charset="-122"/>
                <a:ea typeface="微软雅黑" panose="020B0503020204020204" pitchFamily="34" charset="-122"/>
              </a:rPr>
              <a:t>党的组织生活制度</a:t>
            </a:r>
            <a:endParaRPr lang="zh-CN" altLang="en-US" sz="4000" b="1" dirty="0">
              <a:solidFill>
                <a:srgbClr val="FAFE5E"/>
              </a:solidFill>
              <a:latin typeface="微软雅黑" panose="020B0503020204020204" pitchFamily="34" charset="-122"/>
              <a:ea typeface="微软雅黑" panose="020B0503020204020204" pitchFamily="34" charset="-122"/>
            </a:endParaRPr>
          </a:p>
        </p:txBody>
      </p:sp>
      <p:pic>
        <p:nvPicPr>
          <p:cNvPr id="182274" name="Picture 2" descr="http://p0.so.qhimgs1.com/bdr/_240_/t014ee527bad084efa4.jpg"/>
          <p:cNvPicPr>
            <a:picLocks noChangeAspect="1"/>
          </p:cNvPicPr>
          <p:nvPr/>
        </p:nvPicPr>
        <p:blipFill>
          <a:blip r:embed="rId3"/>
          <a:stretch>
            <a:fillRect/>
          </a:stretch>
        </p:blipFill>
        <p:spPr>
          <a:xfrm>
            <a:off x="2565400" y="3711575"/>
            <a:ext cx="4184650" cy="2151063"/>
          </a:xfrm>
          <a:prstGeom prst="rect">
            <a:avLst/>
          </a:prstGeom>
          <a:noFill/>
          <a:ln w="9525">
            <a:noFill/>
          </a:ln>
        </p:spPr>
      </p:pic>
      <p:pic>
        <p:nvPicPr>
          <p:cNvPr id="49162" name="图片 3"/>
          <p:cNvPicPr>
            <a:picLocks noChangeAspect="1"/>
          </p:cNvPicPr>
          <p:nvPr/>
        </p:nvPicPr>
        <p:blipFill>
          <a:blip r:embed="rId4"/>
          <a:stretch>
            <a:fillRect/>
          </a:stretch>
        </p:blipFill>
        <p:spPr>
          <a:xfrm>
            <a:off x="6750050" y="3644900"/>
            <a:ext cx="3878263" cy="2286000"/>
          </a:xfrm>
          <a:prstGeom prst="rect">
            <a:avLst/>
          </a:prstGeom>
          <a:noFill/>
          <a:ln w="9525">
            <a:noFill/>
          </a:ln>
        </p:spPr>
      </p:pic>
    </p:spTree>
    <p:custDataLst>
      <p:tags r:id="rId5"/>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47"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1950"/>
                            </p:stCondLst>
                            <p:childTnLst>
                              <p:par>
                                <p:cTn id="22" presetID="2" presetClass="entr" presetSubtype="1"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0-#ppt_h/2"/>
                                          </p:val>
                                        </p:tav>
                                        <p:tav tm="100000">
                                          <p:val>
                                            <p:strVal val="#ppt_y"/>
                                          </p:val>
                                        </p:tav>
                                      </p:tavLst>
                                    </p:anim>
                                  </p:childTnLst>
                                </p:cTn>
                              </p:par>
                            </p:childTnLst>
                          </p:cTn>
                        </p:par>
                        <p:par>
                          <p:cTn id="26" fill="hold">
                            <p:stCondLst>
                              <p:cond delay="2450"/>
                            </p:stCondLst>
                            <p:childTnLst>
                              <p:par>
                                <p:cTn id="27" presetID="53" presetClass="entr" presetSubtype="16"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000000"/>
                                          </p:val>
                                        </p:tav>
                                        <p:tav tm="100000">
                                          <p:val>
                                            <p:strVal val="#ppt_w"/>
                                          </p:val>
                                        </p:tav>
                                      </p:tavLst>
                                    </p:anim>
                                    <p:anim calcmode="lin" valueType="num">
                                      <p:cBhvr>
                                        <p:cTn id="30" dur="500" fill="hold"/>
                                        <p:tgtEl>
                                          <p:spTgt spid="33"/>
                                        </p:tgtEl>
                                        <p:attrNameLst>
                                          <p:attrName>ppt_h</p:attrName>
                                        </p:attrNameLst>
                                      </p:cBhvr>
                                      <p:tavLst>
                                        <p:tav tm="0">
                                          <p:val>
                                            <p:fltVal val="0.000000"/>
                                          </p:val>
                                        </p:tav>
                                        <p:tav tm="100000">
                                          <p:val>
                                            <p:strVal val="#ppt_h"/>
                                          </p:val>
                                        </p:tav>
                                      </p:tavLst>
                                    </p:anim>
                                    <p:animEffect transition="in" filter="fade">
                                      <p:cBhvr>
                                        <p:cTn id="31" dur="500"/>
                                        <p:tgtEl>
                                          <p:spTgt spid="33"/>
                                        </p:tgtEl>
                                      </p:cBhvr>
                                    </p:animEffect>
                                  </p:childTnLst>
                                </p:cTn>
                              </p:par>
                            </p:childTnLst>
                          </p:cTn>
                        </p:par>
                        <p:par>
                          <p:cTn id="32" fill="hold">
                            <p:stCondLst>
                              <p:cond delay="2950"/>
                            </p:stCondLst>
                            <p:childTnLst>
                              <p:par>
                                <p:cTn id="33" presetID="52" presetClass="entr" presetSubtype="0" fill="hold" nodeType="afterEffect">
                                  <p:stCondLst>
                                    <p:cond delay="0"/>
                                  </p:stCondLst>
                                  <p:childTnLst>
                                    <p:set>
                                      <p:cBhvr>
                                        <p:cTn id="34" dur="1" fill="hold">
                                          <p:stCondLst>
                                            <p:cond delay="0"/>
                                          </p:stCondLst>
                                        </p:cTn>
                                        <p:tgtEl>
                                          <p:spTgt spid="182274"/>
                                        </p:tgtEl>
                                        <p:attrNameLst>
                                          <p:attrName>style.visibility</p:attrName>
                                        </p:attrNameLst>
                                      </p:cBhvr>
                                      <p:to>
                                        <p:strVal val="visible"/>
                                      </p:to>
                                    </p:set>
                                    <p:animScale>
                                      <p:cBhvr>
                                        <p:cTn id="35" dur="1000" decel="50000" fill="hold">
                                          <p:stCondLst>
                                            <p:cond delay="0"/>
                                          </p:stCondLst>
                                        </p:cTn>
                                        <p:tgtEl>
                                          <p:spTgt spid="1822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82274"/>
                                        </p:tgtEl>
                                        <p:attrNameLst>
                                          <p:attrName>ppt_x</p:attrName>
                                          <p:attrName>ppt_y</p:attrName>
                                        </p:attrNameLst>
                                      </p:cBhvr>
                                    </p:animMotion>
                                    <p:animEffect transition="in" filter="fade">
                                      <p:cBhvr>
                                        <p:cTn id="37" dur="1000"/>
                                        <p:tgtEl>
                                          <p:spTgt spid="182274"/>
                                        </p:tgtEl>
                                      </p:cBhvr>
                                    </p:animEffect>
                                  </p:childTnLst>
                                </p:cTn>
                              </p:par>
                            </p:childTnLst>
                          </p:cTn>
                        </p:par>
                        <p:par>
                          <p:cTn id="38" fill="hold">
                            <p:stCondLst>
                              <p:cond delay="39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animBg="1"/>
      <p:bldP spid="28"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5856287" cy="963612"/>
            <a:chOff x="122511" y="45418"/>
            <a:chExt cx="4941052" cy="963422"/>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51203" name="Picture 41" descr="未标题-1026"/>
            <p:cNvPicPr>
              <a:picLocks noChangeAspect="1"/>
            </p:cNvPicPr>
            <p:nvPr/>
          </p:nvPicPr>
          <p:blipFill>
            <a:blip r:embed="rId1"/>
            <a:stretch>
              <a:fillRect/>
            </a:stretch>
          </p:blipFill>
          <p:spPr>
            <a:xfrm>
              <a:off x="122511" y="45418"/>
              <a:ext cx="1346647" cy="963422"/>
            </a:xfrm>
            <a:prstGeom prst="rect">
              <a:avLst/>
            </a:prstGeom>
            <a:noFill/>
            <a:ln w="9525">
              <a:noFill/>
            </a:ln>
          </p:spPr>
        </p:pic>
      </p:grpSp>
      <p:sp>
        <p:nvSpPr>
          <p:cNvPr id="5" name="TextBox 13"/>
          <p:cNvSpPr txBox="1"/>
          <p:nvPr/>
        </p:nvSpPr>
        <p:spPr>
          <a:xfrm>
            <a:off x="1449388" y="434975"/>
            <a:ext cx="4700587" cy="1016000"/>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八、党支部的组织生活</a:t>
            </a:r>
            <a:endParaRPr lang="zh-CN" altLang="en-US" sz="3000" b="1" dirty="0">
              <a:solidFill>
                <a:srgbClr val="FFFF00"/>
              </a:solidFill>
              <a:latin typeface="微软雅黑" panose="020B0503020204020204" pitchFamily="34" charset="-122"/>
              <a:ea typeface="微软雅黑" panose="020B0503020204020204" pitchFamily="34" charset="-122"/>
            </a:endParaRPr>
          </a:p>
          <a:p>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26" name="矩形 39"/>
          <p:cNvSpPr/>
          <p:nvPr/>
        </p:nvSpPr>
        <p:spPr>
          <a:xfrm>
            <a:off x="1793875" y="1196975"/>
            <a:ext cx="9732963" cy="4941888"/>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sp>
        <p:nvSpPr>
          <p:cNvPr id="28" name="矩形 25"/>
          <p:cNvSpPr/>
          <p:nvPr/>
        </p:nvSpPr>
        <p:spPr>
          <a:xfrm>
            <a:off x="2638425" y="1430338"/>
            <a:ext cx="8615363" cy="768350"/>
          </a:xfrm>
          <a:prstGeom prst="rect">
            <a:avLst/>
          </a:prstGeom>
          <a:noFill/>
          <a:ln w="9525">
            <a:noFill/>
          </a:ln>
        </p:spPr>
        <p:txBody>
          <a:bodyPr>
            <a:spAutoFit/>
          </a:bodyPr>
          <a:p>
            <a:r>
              <a:rPr lang="zh-CN" altLang="en-US" sz="2200" b="1" dirty="0">
                <a:solidFill>
                  <a:srgbClr val="FF0000"/>
                </a:solidFill>
                <a:latin typeface="微软雅黑" panose="020B0503020204020204" pitchFamily="34" charset="-122"/>
                <a:ea typeface="微软雅黑" panose="020B0503020204020204" pitchFamily="34" charset="-122"/>
              </a:rPr>
              <a:t>（二）党支部应当组织党员按期参加党员大会、党小组会和上党课，定期召开党支部委员会会议。</a:t>
            </a:r>
            <a:endParaRPr lang="zh-CN" altLang="en-US" sz="2200" b="1" dirty="0">
              <a:solidFill>
                <a:srgbClr val="FF0000"/>
              </a:solidFill>
              <a:latin typeface="Arial" panose="020B0604020202020204" pitchFamily="34" charset="0"/>
              <a:ea typeface="微软雅黑" panose="020B0503020204020204" pitchFamily="34" charset="-122"/>
            </a:endParaRPr>
          </a:p>
        </p:txBody>
      </p:sp>
      <p:sp>
        <p:nvSpPr>
          <p:cNvPr id="11" name="圆角矩形 10"/>
          <p:cNvSpPr/>
          <p:nvPr/>
        </p:nvSpPr>
        <p:spPr bwMode="auto">
          <a:xfrm>
            <a:off x="1793665" y="2786088"/>
            <a:ext cx="3400536" cy="698723"/>
          </a:xfrm>
          <a:prstGeom prst="roundRect">
            <a:avLst>
              <a:gd name="adj" fmla="val 7848"/>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marL="1219200" marR="0" lvl="2"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DE9D5"/>
              </a:solidFill>
              <a:effectLst/>
              <a:uLnTx/>
              <a:uFillTx/>
              <a:latin typeface="+mn-lt"/>
              <a:ea typeface="+mn-ea"/>
              <a:cs typeface="+mn-cs"/>
            </a:endParaRPr>
          </a:p>
        </p:txBody>
      </p:sp>
      <p:sp>
        <p:nvSpPr>
          <p:cNvPr id="12" name="TextBox 7"/>
          <p:cNvSpPr txBox="1"/>
          <p:nvPr/>
        </p:nvSpPr>
        <p:spPr>
          <a:xfrm>
            <a:off x="1449388" y="2835275"/>
            <a:ext cx="4130675" cy="601663"/>
          </a:xfrm>
          <a:prstGeom prst="rect">
            <a:avLst/>
          </a:prstGeom>
          <a:noFill/>
          <a:ln w="9525">
            <a:noFill/>
          </a:ln>
        </p:spPr>
        <p:txBody>
          <a:bodyPr lIns="91433" tIns="45716" rIns="91433" bIns="45716">
            <a:spAutoFit/>
          </a:bodyPr>
          <a:p>
            <a:pPr algn="ctr"/>
            <a:r>
              <a:rPr lang="zh-CN" altLang="en-US" sz="3300" b="1" dirty="0">
                <a:solidFill>
                  <a:srgbClr val="FAFE5E"/>
                </a:solidFill>
                <a:latin typeface="微软雅黑" panose="020B0503020204020204" pitchFamily="34" charset="-122"/>
                <a:ea typeface="微软雅黑" panose="020B0503020204020204" pitchFamily="34" charset="-122"/>
              </a:rPr>
              <a:t>三会一课</a:t>
            </a:r>
            <a:endParaRPr lang="zh-CN" altLang="en-US" sz="3300" b="1" dirty="0">
              <a:solidFill>
                <a:srgbClr val="FAFE5E"/>
              </a:solidFill>
              <a:latin typeface="微软雅黑" panose="020B0503020204020204" pitchFamily="34" charset="-122"/>
              <a:ea typeface="微软雅黑" panose="020B0503020204020204" pitchFamily="34" charset="-122"/>
            </a:endParaRPr>
          </a:p>
        </p:txBody>
      </p:sp>
      <p:sp>
        <p:nvSpPr>
          <p:cNvPr id="13" name="右箭头 12"/>
          <p:cNvSpPr/>
          <p:nvPr/>
        </p:nvSpPr>
        <p:spPr>
          <a:xfrm>
            <a:off x="5234558" y="2786301"/>
            <a:ext cx="675479" cy="827090"/>
          </a:xfrm>
          <a:prstGeom prst="rightArrow">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a:xfrm>
            <a:off x="6051550" y="2300288"/>
            <a:ext cx="5376863" cy="2111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 三会一课”应当突出政治学习和教育，突出党性锻炼，以“两学一做”为主要内容，结合党员思想和工作实际，确定主题和具体方式，做到形式多样、氛围庄重。</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1211" name="图片 3"/>
          <p:cNvPicPr>
            <a:picLocks noChangeAspect="1"/>
          </p:cNvPicPr>
          <p:nvPr/>
        </p:nvPicPr>
        <p:blipFill>
          <a:blip r:embed="rId2"/>
          <a:stretch>
            <a:fillRect/>
          </a:stretch>
        </p:blipFill>
        <p:spPr>
          <a:xfrm>
            <a:off x="1793875" y="3779838"/>
            <a:ext cx="3786188" cy="2360612"/>
          </a:xfrm>
          <a:prstGeom prst="rect">
            <a:avLst/>
          </a:prstGeom>
          <a:noFill/>
          <a:ln w="9525">
            <a:noFill/>
          </a:ln>
        </p:spPr>
      </p:pic>
      <p:pic>
        <p:nvPicPr>
          <p:cNvPr id="51212" name="图片 3"/>
          <p:cNvPicPr>
            <a:picLocks noChangeAspect="1"/>
          </p:cNvPicPr>
          <p:nvPr/>
        </p:nvPicPr>
        <p:blipFill>
          <a:blip r:embed="rId3"/>
          <a:stretch>
            <a:fillRect/>
          </a:stretch>
        </p:blipFill>
        <p:spPr>
          <a:xfrm>
            <a:off x="6503988" y="4411663"/>
            <a:ext cx="4067175" cy="1727200"/>
          </a:xfrm>
          <a:prstGeom prst="rect">
            <a:avLst/>
          </a:prstGeom>
          <a:noFill/>
          <a:ln w="9525">
            <a:noFill/>
          </a:ln>
        </p:spPr>
      </p:pic>
    </p:spTree>
    <p:custDataLst>
      <p:tags r:id="rId4"/>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47"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1950"/>
                            </p:stCondLst>
                            <p:childTnLst>
                              <p:par>
                                <p:cTn id="22" presetID="22" presetClass="entr" presetSubtype="8"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par>
                          <p:cTn id="25" fill="hold">
                            <p:stCondLst>
                              <p:cond delay="245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300"/>
                                        <p:tgtEl>
                                          <p:spTgt spid="11"/>
                                        </p:tgtEl>
                                      </p:cBhvr>
                                    </p:animEffect>
                                  </p:childTnLst>
                                </p:cTn>
                              </p:par>
                            </p:childTnLst>
                          </p:cTn>
                        </p:par>
                        <p:par>
                          <p:cTn id="29" fill="hold">
                            <p:stCondLst>
                              <p:cond delay="2950"/>
                            </p:stCondLst>
                            <p:childTnLst>
                              <p:par>
                                <p:cTn id="30" presetID="27" presetClass="entr" presetSubtype="0" fill="hold" grpId="1" nodeType="afterEffect">
                                  <p:stCondLst>
                                    <p:cond delay="0"/>
                                  </p:stCondLst>
                                  <p:iterate type="lt">
                                    <p:tmPct val="50000"/>
                                  </p:iterate>
                                  <p:childTnLst>
                                    <p:set>
                                      <p:cBhvr>
                                        <p:cTn id="31" dur="1" fill="hold">
                                          <p:stCondLst>
                                            <p:cond delay="0"/>
                                          </p:stCondLst>
                                        </p:cTn>
                                        <p:tgtEl>
                                          <p:spTgt spid="12"/>
                                        </p:tgtEl>
                                        <p:attrNameLst>
                                          <p:attrName>style.visibility</p:attrName>
                                        </p:attrNameLst>
                                      </p:cBhvr>
                                      <p:to>
                                        <p:strVal val="visible"/>
                                      </p:to>
                                    </p:set>
                                    <p:anim calcmode="discrete" valueType="clr">
                                      <p:cBhvr override="childStyle">
                                        <p:cTn id="3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2"/>
                                        </p:tgtEl>
                                        <p:attrNameLst>
                                          <p:attrName>fillcolor</p:attrName>
                                        </p:attrNameLst>
                                      </p:cBhvr>
                                      <p:tavLst>
                                        <p:tav tm="0">
                                          <p:val>
                                            <p:clrVal>
                                              <a:schemeClr val="accent2"/>
                                            </p:clrVal>
                                          </p:val>
                                        </p:tav>
                                        <p:tav tm="50000">
                                          <p:val>
                                            <p:clrVal>
                                              <a:schemeClr val="hlink"/>
                                            </p:clrVal>
                                          </p:val>
                                        </p:tav>
                                      </p:tavLst>
                                    </p:anim>
                                    <p:set>
                                      <p:cBhvr>
                                        <p:cTn id="34" dur="80"/>
                                        <p:tgtEl>
                                          <p:spTgt spid="12"/>
                                        </p:tgtEl>
                                        <p:attrNameLst>
                                          <p:attrName>fill.type</p:attrName>
                                        </p:attrNameLst>
                                      </p:cBhvr>
                                      <p:to>
                                        <p:strVal val="solid"/>
                                      </p:to>
                                    </p:set>
                                  </p:childTnLst>
                                </p:cTn>
                              </p:par>
                            </p:childTnLst>
                          </p:cTn>
                        </p:par>
                        <p:par>
                          <p:cTn id="35" fill="hold">
                            <p:stCondLst>
                              <p:cond delay="2950"/>
                            </p:stCondLst>
                            <p:childTnLst>
                              <p:par>
                                <p:cTn id="36" presetID="17" presetClass="entr" presetSubtype="10" fill="hold" grpId="0" nodeType="afterEffect">
                                  <p:stCondLst>
                                    <p:cond delay="0"/>
                                  </p:stCondLst>
                                  <p:iterate type="lt">
                                    <p:tmAbs val="0"/>
                                  </p:iterate>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000000"/>
                                          </p:val>
                                        </p:tav>
                                        <p:tav tm="100000">
                                          <p:val>
                                            <p:strVal val="#ppt_w"/>
                                          </p:val>
                                        </p:tav>
                                      </p:tavLst>
                                    </p:anim>
                                    <p:anim calcmode="lin" valueType="num">
                                      <p:cBhvr>
                                        <p:cTn id="39" dur="500" fill="hold"/>
                                        <p:tgtEl>
                                          <p:spTgt spid="12"/>
                                        </p:tgtEl>
                                        <p:attrNameLst>
                                          <p:attrName>ppt_h</p:attrName>
                                        </p:attrNameLst>
                                      </p:cBhvr>
                                      <p:tavLst>
                                        <p:tav tm="0">
                                          <p:val>
                                            <p:strVal val="#ppt_h"/>
                                          </p:val>
                                        </p:tav>
                                        <p:tav tm="100000">
                                          <p:val>
                                            <p:strVal val="#ppt_h"/>
                                          </p:val>
                                        </p:tav>
                                      </p:tavLst>
                                    </p:anim>
                                  </p:childTnLst>
                                </p:cTn>
                              </p:par>
                            </p:childTnLst>
                          </p:cTn>
                        </p:par>
                        <p:par>
                          <p:cTn id="40" fill="hold">
                            <p:stCondLst>
                              <p:cond delay="3450"/>
                            </p:stCondLst>
                            <p:childTnLst>
                              <p:par>
                                <p:cTn id="41" presetID="22" presetClass="entr" presetSubtype="8"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395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bldLvl="0" animBg="1"/>
      <p:bldP spid="28" grpId="0"/>
      <p:bldP spid="12" grpId="0"/>
      <p:bldP spid="12" grpId="1"/>
      <p:bldP spid="1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6546850" cy="963612"/>
            <a:chOff x="122511" y="45418"/>
            <a:chExt cx="4941052" cy="963422"/>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53251" name="Picture 41" descr="未标题-1026"/>
            <p:cNvPicPr>
              <a:picLocks noChangeAspect="1"/>
            </p:cNvPicPr>
            <p:nvPr/>
          </p:nvPicPr>
          <p:blipFill>
            <a:blip r:embed="rId1"/>
            <a:stretch>
              <a:fillRect/>
            </a:stretch>
          </p:blipFill>
          <p:spPr>
            <a:xfrm>
              <a:off x="122511" y="45418"/>
              <a:ext cx="1346647" cy="963422"/>
            </a:xfrm>
            <a:prstGeom prst="rect">
              <a:avLst/>
            </a:prstGeom>
            <a:noFill/>
            <a:ln w="9525">
              <a:noFill/>
            </a:ln>
          </p:spPr>
        </p:pic>
      </p:grpSp>
      <p:sp>
        <p:nvSpPr>
          <p:cNvPr id="5" name="TextBox 13"/>
          <p:cNvSpPr txBox="1"/>
          <p:nvPr/>
        </p:nvSpPr>
        <p:spPr>
          <a:xfrm>
            <a:off x="1531938" y="477838"/>
            <a:ext cx="5119687" cy="554037"/>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sym typeface="微软雅黑" panose="020B0503020204020204" pitchFamily="34" charset="-122"/>
              </a:rPr>
              <a:t>八、党支部的组织生活</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26" name="矩形 39"/>
          <p:cNvSpPr/>
          <p:nvPr/>
        </p:nvSpPr>
        <p:spPr>
          <a:xfrm>
            <a:off x="1793875" y="1196975"/>
            <a:ext cx="9732963" cy="4941888"/>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sp>
        <p:nvSpPr>
          <p:cNvPr id="28" name="矩形 25"/>
          <p:cNvSpPr/>
          <p:nvPr/>
        </p:nvSpPr>
        <p:spPr>
          <a:xfrm>
            <a:off x="2900363" y="1430338"/>
            <a:ext cx="8353425" cy="768350"/>
          </a:xfrm>
          <a:prstGeom prst="rect">
            <a:avLst/>
          </a:prstGeom>
          <a:noFill/>
          <a:ln w="9525">
            <a:noFill/>
          </a:ln>
        </p:spPr>
        <p:txBody>
          <a:bodyPr>
            <a:spAutoFit/>
          </a:bodyPr>
          <a:p>
            <a:r>
              <a:rPr lang="zh-CN" altLang="en-US" sz="2200" b="1" dirty="0">
                <a:solidFill>
                  <a:srgbClr val="FF0000"/>
                </a:solidFill>
                <a:latin typeface="微软雅黑" panose="020B0503020204020204" pitchFamily="34" charset="-122"/>
                <a:ea typeface="微软雅黑" panose="020B0503020204020204" pitchFamily="34" charset="-122"/>
              </a:rPr>
              <a:t>（二）党支部应当组织党员按期参加党员大会、党小组会和上党课，定期召开党支部委员会会议。</a:t>
            </a:r>
            <a:endParaRPr lang="zh-CN" altLang="en-US" sz="2200" b="1" dirty="0">
              <a:solidFill>
                <a:srgbClr val="FF0000"/>
              </a:solidFill>
              <a:latin typeface="Arial" panose="020B0604020202020204" pitchFamily="34" charset="0"/>
              <a:ea typeface="微软雅黑" panose="020B0503020204020204" pitchFamily="34" charset="-122"/>
            </a:endParaRPr>
          </a:p>
        </p:txBody>
      </p:sp>
      <p:sp>
        <p:nvSpPr>
          <p:cNvPr id="15" name="圆角矩形 14"/>
          <p:cNvSpPr/>
          <p:nvPr/>
        </p:nvSpPr>
        <p:spPr bwMode="auto">
          <a:xfrm>
            <a:off x="1793665" y="2903295"/>
            <a:ext cx="3400536" cy="698723"/>
          </a:xfrm>
          <a:prstGeom prst="roundRect">
            <a:avLst>
              <a:gd name="adj" fmla="val 7848"/>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marL="1219200" marR="0" lvl="2"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DE9D5"/>
              </a:solidFill>
              <a:effectLst/>
              <a:uLnTx/>
              <a:uFillTx/>
              <a:latin typeface="+mn-lt"/>
              <a:ea typeface="+mn-ea"/>
              <a:cs typeface="+mn-cs"/>
            </a:endParaRPr>
          </a:p>
        </p:txBody>
      </p:sp>
      <p:sp>
        <p:nvSpPr>
          <p:cNvPr id="16" name="TextBox 7"/>
          <p:cNvSpPr txBox="1"/>
          <p:nvPr/>
        </p:nvSpPr>
        <p:spPr>
          <a:xfrm>
            <a:off x="1416050" y="3001963"/>
            <a:ext cx="4130675" cy="600075"/>
          </a:xfrm>
          <a:prstGeom prst="rect">
            <a:avLst/>
          </a:prstGeom>
          <a:noFill/>
          <a:ln w="9525">
            <a:noFill/>
          </a:ln>
        </p:spPr>
        <p:txBody>
          <a:bodyPr lIns="91433" tIns="45716" rIns="91433" bIns="45716">
            <a:spAutoFit/>
          </a:bodyPr>
          <a:p>
            <a:pPr algn="ctr"/>
            <a:r>
              <a:rPr lang="zh-CN" altLang="en-US" sz="3300" b="1" dirty="0">
                <a:solidFill>
                  <a:srgbClr val="FAFE5E"/>
                </a:solidFill>
                <a:latin typeface="微软雅黑" panose="020B0503020204020204" pitchFamily="34" charset="-122"/>
                <a:ea typeface="微软雅黑" panose="020B0503020204020204" pitchFamily="34" charset="-122"/>
              </a:rPr>
              <a:t>党课</a:t>
            </a:r>
            <a:endParaRPr lang="zh-CN" altLang="en-US" sz="3300" b="1" dirty="0">
              <a:solidFill>
                <a:srgbClr val="FAFE5E"/>
              </a:solidFill>
              <a:latin typeface="微软雅黑" panose="020B0503020204020204" pitchFamily="34" charset="-122"/>
              <a:ea typeface="微软雅黑" panose="020B0503020204020204" pitchFamily="34" charset="-122"/>
            </a:endParaRPr>
          </a:p>
        </p:txBody>
      </p:sp>
      <p:sp>
        <p:nvSpPr>
          <p:cNvPr id="17" name="右箭头 16"/>
          <p:cNvSpPr/>
          <p:nvPr/>
        </p:nvSpPr>
        <p:spPr>
          <a:xfrm>
            <a:off x="5234558" y="2903507"/>
            <a:ext cx="675479" cy="827090"/>
          </a:xfrm>
          <a:prstGeom prst="rightArrow">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5991225" y="2378075"/>
            <a:ext cx="5400675" cy="19796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党课应当针对党员思想和工作实际，回应普遍关心的问题，注重身边人讲身边事，增强吸引力感染力。党员领导干部应当定期为基层党员讲党课，党委（党组）书记每年至少讲</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1</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次党课。</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3259" name="图片 3"/>
          <p:cNvPicPr>
            <a:picLocks noChangeAspect="1"/>
          </p:cNvPicPr>
          <p:nvPr/>
        </p:nvPicPr>
        <p:blipFill>
          <a:blip r:embed="rId2"/>
          <a:stretch>
            <a:fillRect/>
          </a:stretch>
        </p:blipFill>
        <p:spPr>
          <a:xfrm>
            <a:off x="1865313" y="3852863"/>
            <a:ext cx="3987800" cy="2286000"/>
          </a:xfrm>
          <a:prstGeom prst="rect">
            <a:avLst/>
          </a:prstGeom>
          <a:noFill/>
          <a:ln w="9525">
            <a:noFill/>
          </a:ln>
        </p:spPr>
      </p:pic>
      <p:pic>
        <p:nvPicPr>
          <p:cNvPr id="53260" name="图片 3"/>
          <p:cNvPicPr>
            <a:picLocks noChangeAspect="1"/>
          </p:cNvPicPr>
          <p:nvPr/>
        </p:nvPicPr>
        <p:blipFill>
          <a:blip r:embed="rId3"/>
          <a:stretch>
            <a:fillRect/>
          </a:stretch>
        </p:blipFill>
        <p:spPr>
          <a:xfrm>
            <a:off x="7165975" y="4359275"/>
            <a:ext cx="3429000" cy="1781175"/>
          </a:xfrm>
          <a:prstGeom prst="rect">
            <a:avLst/>
          </a:prstGeom>
          <a:noFill/>
          <a:ln w="9525">
            <a:noFill/>
          </a:ln>
        </p:spPr>
      </p:pic>
    </p:spTree>
    <p:custDataLst>
      <p:tags r:id="rId4"/>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47"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1950"/>
                            </p:stCondLst>
                            <p:childTnLst>
                              <p:par>
                                <p:cTn id="22" presetID="22" presetClass="entr" presetSubtype="8"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par>
                          <p:cTn id="25" fill="hold">
                            <p:stCondLst>
                              <p:cond delay="2450"/>
                            </p:stCondLst>
                            <p:childTnLst>
                              <p:par>
                                <p:cTn id="26" presetID="2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300"/>
                                        <p:tgtEl>
                                          <p:spTgt spid="15"/>
                                        </p:tgtEl>
                                      </p:cBhvr>
                                    </p:animEffect>
                                  </p:childTnLst>
                                </p:cTn>
                              </p:par>
                            </p:childTnLst>
                          </p:cTn>
                        </p:par>
                        <p:par>
                          <p:cTn id="29" fill="hold">
                            <p:stCondLst>
                              <p:cond delay="2950"/>
                            </p:stCondLst>
                            <p:childTnLst>
                              <p:par>
                                <p:cTn id="30" presetID="27" presetClass="entr" presetSubtype="0" fill="hold" grpId="1" nodeType="afterEffect">
                                  <p:stCondLst>
                                    <p:cond delay="0"/>
                                  </p:stCondLst>
                                  <p:iterate type="lt">
                                    <p:tmPct val="50000"/>
                                  </p:iterate>
                                  <p:childTnLst>
                                    <p:set>
                                      <p:cBhvr>
                                        <p:cTn id="31" dur="1" fill="hold">
                                          <p:stCondLst>
                                            <p:cond delay="0"/>
                                          </p:stCondLst>
                                        </p:cTn>
                                        <p:tgtEl>
                                          <p:spTgt spid="16"/>
                                        </p:tgtEl>
                                        <p:attrNameLst>
                                          <p:attrName>style.visibility</p:attrName>
                                        </p:attrNameLst>
                                      </p:cBhvr>
                                      <p:to>
                                        <p:strVal val="visible"/>
                                      </p:to>
                                    </p:set>
                                    <p:anim calcmode="discrete" valueType="clr">
                                      <p:cBhvr override="childStyle">
                                        <p:cTn id="32"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6"/>
                                        </p:tgtEl>
                                        <p:attrNameLst>
                                          <p:attrName>fillcolor</p:attrName>
                                        </p:attrNameLst>
                                      </p:cBhvr>
                                      <p:tavLst>
                                        <p:tav tm="0">
                                          <p:val>
                                            <p:clrVal>
                                              <a:schemeClr val="accent2"/>
                                            </p:clrVal>
                                          </p:val>
                                        </p:tav>
                                        <p:tav tm="50000">
                                          <p:val>
                                            <p:clrVal>
                                              <a:schemeClr val="hlink"/>
                                            </p:clrVal>
                                          </p:val>
                                        </p:tav>
                                      </p:tavLst>
                                    </p:anim>
                                    <p:set>
                                      <p:cBhvr>
                                        <p:cTn id="34" dur="80"/>
                                        <p:tgtEl>
                                          <p:spTgt spid="16"/>
                                        </p:tgtEl>
                                        <p:attrNameLst>
                                          <p:attrName>fill.type</p:attrName>
                                        </p:attrNameLst>
                                      </p:cBhvr>
                                      <p:to>
                                        <p:strVal val="solid"/>
                                      </p:to>
                                    </p:set>
                                  </p:childTnLst>
                                </p:cTn>
                              </p:par>
                            </p:childTnLst>
                          </p:cTn>
                        </p:par>
                        <p:par>
                          <p:cTn id="35" fill="hold">
                            <p:stCondLst>
                              <p:cond delay="2870"/>
                            </p:stCondLst>
                            <p:childTnLst>
                              <p:par>
                                <p:cTn id="36" presetID="17" presetClass="entr" presetSubtype="10" fill="hold" grpId="0" nodeType="afterEffect">
                                  <p:stCondLst>
                                    <p:cond delay="0"/>
                                  </p:stCondLst>
                                  <p:iterate type="lt">
                                    <p:tmAbs val="0"/>
                                  </p:iterate>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000000"/>
                                          </p:val>
                                        </p:tav>
                                        <p:tav tm="100000">
                                          <p:val>
                                            <p:strVal val="#ppt_w"/>
                                          </p:val>
                                        </p:tav>
                                      </p:tavLst>
                                    </p:anim>
                                    <p:anim calcmode="lin" valueType="num">
                                      <p:cBhvr>
                                        <p:cTn id="39" dur="500" fill="hold"/>
                                        <p:tgtEl>
                                          <p:spTgt spid="16"/>
                                        </p:tgtEl>
                                        <p:attrNameLst>
                                          <p:attrName>ppt_h</p:attrName>
                                        </p:attrNameLst>
                                      </p:cBhvr>
                                      <p:tavLst>
                                        <p:tav tm="0">
                                          <p:val>
                                            <p:strVal val="#ppt_h"/>
                                          </p:val>
                                        </p:tav>
                                        <p:tav tm="100000">
                                          <p:val>
                                            <p:strVal val="#ppt_h"/>
                                          </p:val>
                                        </p:tav>
                                      </p:tavLst>
                                    </p:anim>
                                  </p:childTnLst>
                                </p:cTn>
                              </p:par>
                            </p:childTnLst>
                          </p:cTn>
                        </p:par>
                        <p:par>
                          <p:cTn id="40" fill="hold">
                            <p:stCondLst>
                              <p:cond delay="3370"/>
                            </p:stCondLst>
                            <p:childTnLst>
                              <p:par>
                                <p:cTn id="41" presetID="22" presetClass="entr" presetSubtype="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387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animBg="1"/>
      <p:bldP spid="28" grpId="0"/>
      <p:bldP spid="16" grpId="0"/>
      <p:bldP spid="16" grpId="1"/>
      <p:bldP spid="18"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6116637" cy="963612"/>
            <a:chOff x="122511" y="45418"/>
            <a:chExt cx="4941052" cy="963422"/>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55299" name="Picture 41" descr="未标题-1026"/>
            <p:cNvPicPr>
              <a:picLocks noChangeAspect="1"/>
            </p:cNvPicPr>
            <p:nvPr/>
          </p:nvPicPr>
          <p:blipFill>
            <a:blip r:embed="rId1"/>
            <a:stretch>
              <a:fillRect/>
            </a:stretch>
          </p:blipFill>
          <p:spPr>
            <a:xfrm>
              <a:off x="122511" y="45418"/>
              <a:ext cx="1053045" cy="963422"/>
            </a:xfrm>
            <a:prstGeom prst="rect">
              <a:avLst/>
            </a:prstGeom>
            <a:noFill/>
            <a:ln w="9525">
              <a:noFill/>
            </a:ln>
          </p:spPr>
        </p:pic>
      </p:grpSp>
      <p:sp>
        <p:nvSpPr>
          <p:cNvPr id="5" name="TextBox 13"/>
          <p:cNvSpPr txBox="1"/>
          <p:nvPr/>
        </p:nvSpPr>
        <p:spPr>
          <a:xfrm>
            <a:off x="1765300" y="477838"/>
            <a:ext cx="4383088" cy="554037"/>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sym typeface="微软雅黑" panose="020B0503020204020204" pitchFamily="34" charset="-122"/>
              </a:rPr>
              <a:t>八、党支部的组织生活</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26" name="矩形 39"/>
          <p:cNvSpPr/>
          <p:nvPr/>
        </p:nvSpPr>
        <p:spPr>
          <a:xfrm>
            <a:off x="1793875" y="1196975"/>
            <a:ext cx="9732963" cy="4941888"/>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sp>
        <p:nvSpPr>
          <p:cNvPr id="28" name="矩形 25"/>
          <p:cNvSpPr/>
          <p:nvPr/>
        </p:nvSpPr>
        <p:spPr>
          <a:xfrm>
            <a:off x="2330450" y="1270000"/>
            <a:ext cx="8353425" cy="768350"/>
          </a:xfrm>
          <a:prstGeom prst="rect">
            <a:avLst/>
          </a:prstGeom>
          <a:noFill/>
          <a:ln w="9525">
            <a:noFill/>
          </a:ln>
        </p:spPr>
        <p:txBody>
          <a:bodyPr>
            <a:spAutoFit/>
          </a:bodyPr>
          <a:p>
            <a:r>
              <a:rPr lang="zh-CN" altLang="en-US" sz="2200" b="1" dirty="0">
                <a:solidFill>
                  <a:srgbClr val="FF0000"/>
                </a:solidFill>
                <a:latin typeface="微软雅黑" panose="020B0503020204020204" pitchFamily="34" charset="-122"/>
                <a:ea typeface="微软雅黑" panose="020B0503020204020204" pitchFamily="34" charset="-122"/>
              </a:rPr>
              <a:t>（二）党支部应当组织党员按期参加党员大会、党小组会和上党课，定期召开党支部委员会会议。</a:t>
            </a:r>
            <a:endParaRPr lang="zh-CN" altLang="en-US" sz="2200" b="1" dirty="0">
              <a:solidFill>
                <a:srgbClr val="FF0000"/>
              </a:solidFill>
              <a:latin typeface="Arial" panose="020B0604020202020204" pitchFamily="34" charset="0"/>
              <a:ea typeface="微软雅黑" panose="020B0503020204020204" pitchFamily="34" charset="-122"/>
            </a:endParaRPr>
          </a:p>
        </p:txBody>
      </p:sp>
      <p:sp>
        <p:nvSpPr>
          <p:cNvPr id="11" name="圆角矩形 10"/>
          <p:cNvSpPr/>
          <p:nvPr/>
        </p:nvSpPr>
        <p:spPr bwMode="auto">
          <a:xfrm>
            <a:off x="1736515" y="2565752"/>
            <a:ext cx="3400536" cy="698723"/>
          </a:xfrm>
          <a:prstGeom prst="roundRect">
            <a:avLst>
              <a:gd name="adj" fmla="val 7848"/>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marL="1219200" marR="0" lvl="2"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DE9D5"/>
              </a:solidFill>
              <a:effectLst/>
              <a:uLnTx/>
              <a:uFillTx/>
              <a:latin typeface="+mn-lt"/>
              <a:ea typeface="+mn-ea"/>
              <a:cs typeface="+mn-cs"/>
            </a:endParaRPr>
          </a:p>
        </p:txBody>
      </p:sp>
      <p:sp>
        <p:nvSpPr>
          <p:cNvPr id="12" name="TextBox 7"/>
          <p:cNvSpPr txBox="1"/>
          <p:nvPr/>
        </p:nvSpPr>
        <p:spPr>
          <a:xfrm>
            <a:off x="1346200" y="2616200"/>
            <a:ext cx="4130675" cy="596900"/>
          </a:xfrm>
          <a:prstGeom prst="rect">
            <a:avLst/>
          </a:prstGeom>
          <a:noFill/>
          <a:ln w="9525">
            <a:noFill/>
          </a:ln>
        </p:spPr>
        <p:txBody>
          <a:bodyPr lIns="91433" tIns="45716" rIns="91433" bIns="45716">
            <a:spAutoFit/>
          </a:bodyPr>
          <a:p>
            <a:pPr algn="ctr"/>
            <a:r>
              <a:rPr lang="zh-CN" altLang="en-US" sz="3300" b="1" dirty="0">
                <a:solidFill>
                  <a:srgbClr val="FAFE5E"/>
                </a:solidFill>
                <a:latin typeface="微软雅黑" panose="020B0503020204020204" pitchFamily="34" charset="-122"/>
                <a:ea typeface="微软雅黑" panose="020B0503020204020204" pitchFamily="34" charset="-122"/>
              </a:rPr>
              <a:t>主题党日</a:t>
            </a:r>
            <a:endParaRPr lang="zh-CN" altLang="en-US" sz="3300" b="1" dirty="0">
              <a:solidFill>
                <a:srgbClr val="FAFE5E"/>
              </a:solidFill>
              <a:latin typeface="微软雅黑" panose="020B0503020204020204" pitchFamily="34" charset="-122"/>
              <a:ea typeface="微软雅黑" panose="020B0503020204020204" pitchFamily="34" charset="-122"/>
            </a:endParaRPr>
          </a:p>
        </p:txBody>
      </p:sp>
      <p:sp>
        <p:nvSpPr>
          <p:cNvPr id="13" name="右箭头 12"/>
          <p:cNvSpPr/>
          <p:nvPr/>
        </p:nvSpPr>
        <p:spPr>
          <a:xfrm>
            <a:off x="5234558" y="2501186"/>
            <a:ext cx="675479" cy="827090"/>
          </a:xfrm>
          <a:prstGeom prst="rightArrow">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a:xfrm>
            <a:off x="6051550" y="2095500"/>
            <a:ext cx="5376863" cy="24796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anchor="ct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2000" strike="noStrike" noProof="0" dirty="0">
                <a:ln>
                  <a:noFill/>
                </a:ln>
                <a:solidFill>
                  <a:schemeClr val="tx1"/>
                </a:solidFill>
                <a:effectLst/>
                <a:uLnTx/>
                <a:uFillTx/>
                <a:sym typeface="+mn-ea"/>
              </a:rPr>
              <a:t>      </a:t>
            </a:r>
            <a:r>
              <a:rPr lang="zh-CN" altLang="en-US" sz="2400" strike="noStrike" noProof="0" dirty="0">
                <a:ln>
                  <a:noFill/>
                </a:ln>
                <a:solidFill>
                  <a:schemeClr val="tx1"/>
                </a:solidFill>
                <a:effectLst/>
                <a:uLnTx/>
                <a:uFillTx/>
                <a:sym typeface="+mn-ea"/>
              </a:rPr>
              <a:t>党支部每月相对固定</a:t>
            </a:r>
            <a:r>
              <a:rPr lang="en-US" altLang="zh-CN" sz="2400" strike="noStrike" noProof="0" dirty="0">
                <a:ln>
                  <a:noFill/>
                </a:ln>
                <a:solidFill>
                  <a:schemeClr val="tx1"/>
                </a:solidFill>
                <a:effectLst/>
                <a:uLnTx/>
                <a:uFillTx/>
                <a:sym typeface="+mn-ea"/>
              </a:rPr>
              <a:t>1</a:t>
            </a:r>
            <a:r>
              <a:rPr lang="zh-CN" altLang="en-US" sz="2400" strike="noStrike" noProof="0" dirty="0">
                <a:ln>
                  <a:noFill/>
                </a:ln>
                <a:solidFill>
                  <a:schemeClr val="tx1"/>
                </a:solidFill>
                <a:effectLst/>
                <a:uLnTx/>
                <a:uFillTx/>
                <a:sym typeface="+mn-ea"/>
              </a:rPr>
              <a:t>天开展主题党日，组织党员集中学习、过组织生活、进行民主议事和志愿服务等。</a:t>
            </a:r>
            <a:endParaRPr lang="zh-CN" altLang="en-US" sz="2400" strike="noStrike" noProof="0" dirty="0">
              <a:ln>
                <a:noFill/>
              </a:ln>
              <a:solidFill>
                <a:schemeClr val="tx1"/>
              </a:solidFill>
              <a:effectLst/>
              <a:uLnTx/>
              <a:uFillTx/>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400" strike="noStrike" noProof="0" dirty="0">
                <a:ln>
                  <a:noFill/>
                </a:ln>
                <a:solidFill>
                  <a:schemeClr val="tx1"/>
                </a:solidFill>
                <a:effectLst/>
                <a:uLnTx/>
                <a:uFillTx/>
                <a:sym typeface="+mn-ea"/>
              </a:rPr>
              <a:t>    主题党日开展前，党支部应当认真研究确定主题和内容；开展后，应当抓好议定事项的组织落实。</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sym typeface="+mn-ea"/>
            </a:endParaRPr>
          </a:p>
        </p:txBody>
      </p:sp>
      <p:pic>
        <p:nvPicPr>
          <p:cNvPr id="55307" name="图片 3"/>
          <p:cNvPicPr>
            <a:picLocks noChangeAspect="1"/>
          </p:cNvPicPr>
          <p:nvPr/>
        </p:nvPicPr>
        <p:blipFill>
          <a:blip r:embed="rId2"/>
          <a:stretch>
            <a:fillRect/>
          </a:stretch>
        </p:blipFill>
        <p:spPr>
          <a:xfrm>
            <a:off x="1892300" y="3852863"/>
            <a:ext cx="4159250" cy="2286000"/>
          </a:xfrm>
          <a:prstGeom prst="rect">
            <a:avLst/>
          </a:prstGeom>
          <a:noFill/>
          <a:ln w="9525">
            <a:noFill/>
          </a:ln>
        </p:spPr>
      </p:pic>
      <p:sp>
        <p:nvSpPr>
          <p:cNvPr id="6" name="矩形 5"/>
          <p:cNvSpPr/>
          <p:nvPr/>
        </p:nvSpPr>
        <p:spPr>
          <a:xfrm>
            <a:off x="6051550" y="4633913"/>
            <a:ext cx="5376863" cy="15049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5309" name="文本框 99"/>
          <p:cNvSpPr txBox="1"/>
          <p:nvPr/>
        </p:nvSpPr>
        <p:spPr>
          <a:xfrm>
            <a:off x="6051550" y="4695825"/>
            <a:ext cx="5376863" cy="1568450"/>
          </a:xfrm>
          <a:prstGeom prst="rect">
            <a:avLst/>
          </a:prstGeom>
          <a:noFill/>
          <a:ln w="9525">
            <a:noFill/>
          </a:ln>
        </p:spPr>
        <p:txBody>
          <a:bodyPr>
            <a:spAutoFit/>
          </a:bodyPr>
          <a:p>
            <a:pPr indent="571500"/>
            <a:r>
              <a:rPr lang="zh-CN" altLang="en-US" sz="2400" dirty="0">
                <a:latin typeface="微软雅黑" panose="020B0503020204020204" pitchFamily="34" charset="-122"/>
                <a:ea typeface="微软雅黑" panose="020B0503020204020204" pitchFamily="34" charset="-122"/>
              </a:rPr>
              <a:t>对经党组织同意可以不转接组织关系的党员，所在单位党组织可以将其纳入一个党支部或者党小组，参加组织生活。</a:t>
            </a:r>
            <a:endParaRPr lang="zh-CN" altLang="en-US" sz="2400" dirty="0">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47"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1950"/>
                            </p:stCondLst>
                            <p:childTnLst>
                              <p:par>
                                <p:cTn id="22" presetID="22" presetClass="entr" presetSubtype="8"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par>
                          <p:cTn id="25" fill="hold">
                            <p:stCondLst>
                              <p:cond delay="245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300"/>
                                        <p:tgtEl>
                                          <p:spTgt spid="11"/>
                                        </p:tgtEl>
                                      </p:cBhvr>
                                    </p:animEffect>
                                  </p:childTnLst>
                                </p:cTn>
                              </p:par>
                            </p:childTnLst>
                          </p:cTn>
                        </p:par>
                        <p:par>
                          <p:cTn id="29" fill="hold">
                            <p:stCondLst>
                              <p:cond delay="2950"/>
                            </p:stCondLst>
                            <p:childTnLst>
                              <p:par>
                                <p:cTn id="30" presetID="27" presetClass="entr" presetSubtype="0" fill="hold" grpId="1" nodeType="afterEffect">
                                  <p:stCondLst>
                                    <p:cond delay="0"/>
                                  </p:stCondLst>
                                  <p:iterate type="lt">
                                    <p:tmPct val="50000"/>
                                  </p:iterate>
                                  <p:childTnLst>
                                    <p:set>
                                      <p:cBhvr>
                                        <p:cTn id="31" dur="1" fill="hold">
                                          <p:stCondLst>
                                            <p:cond delay="0"/>
                                          </p:stCondLst>
                                        </p:cTn>
                                        <p:tgtEl>
                                          <p:spTgt spid="12"/>
                                        </p:tgtEl>
                                        <p:attrNameLst>
                                          <p:attrName>style.visibility</p:attrName>
                                        </p:attrNameLst>
                                      </p:cBhvr>
                                      <p:to>
                                        <p:strVal val="visible"/>
                                      </p:to>
                                    </p:set>
                                    <p:anim calcmode="discrete" valueType="clr">
                                      <p:cBhvr override="childStyle">
                                        <p:cTn id="3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2"/>
                                        </p:tgtEl>
                                        <p:attrNameLst>
                                          <p:attrName>fillcolor</p:attrName>
                                        </p:attrNameLst>
                                      </p:cBhvr>
                                      <p:tavLst>
                                        <p:tav tm="0">
                                          <p:val>
                                            <p:clrVal>
                                              <a:schemeClr val="accent2"/>
                                            </p:clrVal>
                                          </p:val>
                                        </p:tav>
                                        <p:tav tm="50000">
                                          <p:val>
                                            <p:clrVal>
                                              <a:schemeClr val="hlink"/>
                                            </p:clrVal>
                                          </p:val>
                                        </p:tav>
                                      </p:tavLst>
                                    </p:anim>
                                    <p:set>
                                      <p:cBhvr>
                                        <p:cTn id="34" dur="80"/>
                                        <p:tgtEl>
                                          <p:spTgt spid="12"/>
                                        </p:tgtEl>
                                        <p:attrNameLst>
                                          <p:attrName>fill.type</p:attrName>
                                        </p:attrNameLst>
                                      </p:cBhvr>
                                      <p:to>
                                        <p:strVal val="solid"/>
                                      </p:to>
                                    </p:set>
                                  </p:childTnLst>
                                </p:cTn>
                              </p:par>
                            </p:childTnLst>
                          </p:cTn>
                        </p:par>
                        <p:par>
                          <p:cTn id="35" fill="hold">
                            <p:stCondLst>
                              <p:cond delay="2950"/>
                            </p:stCondLst>
                            <p:childTnLst>
                              <p:par>
                                <p:cTn id="36" presetID="17" presetClass="entr" presetSubtype="10" fill="hold" grpId="0" nodeType="afterEffect">
                                  <p:stCondLst>
                                    <p:cond delay="0"/>
                                  </p:stCondLst>
                                  <p:iterate type="lt">
                                    <p:tmAbs val="0"/>
                                  </p:iterate>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000000"/>
                                          </p:val>
                                        </p:tav>
                                        <p:tav tm="100000">
                                          <p:val>
                                            <p:strVal val="#ppt_w"/>
                                          </p:val>
                                        </p:tav>
                                      </p:tavLst>
                                    </p:anim>
                                    <p:anim calcmode="lin" valueType="num">
                                      <p:cBhvr>
                                        <p:cTn id="39" dur="500" fill="hold"/>
                                        <p:tgtEl>
                                          <p:spTgt spid="12"/>
                                        </p:tgtEl>
                                        <p:attrNameLst>
                                          <p:attrName>ppt_h</p:attrName>
                                        </p:attrNameLst>
                                      </p:cBhvr>
                                      <p:tavLst>
                                        <p:tav tm="0">
                                          <p:val>
                                            <p:strVal val="#ppt_h"/>
                                          </p:val>
                                        </p:tav>
                                        <p:tav tm="100000">
                                          <p:val>
                                            <p:strVal val="#ppt_h"/>
                                          </p:val>
                                        </p:tav>
                                      </p:tavLst>
                                    </p:anim>
                                  </p:childTnLst>
                                </p:cTn>
                              </p:par>
                            </p:childTnLst>
                          </p:cTn>
                        </p:par>
                        <p:par>
                          <p:cTn id="40" fill="hold">
                            <p:stCondLst>
                              <p:cond delay="3450"/>
                            </p:stCondLst>
                            <p:childTnLst>
                              <p:par>
                                <p:cTn id="41" presetID="22" presetClass="entr" presetSubtype="8"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395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445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bldLvl="0" animBg="1"/>
      <p:bldP spid="28" grpId="0"/>
      <p:bldP spid="12" grpId="0"/>
      <p:bldP spid="12" grpId="1"/>
      <p:bldP spid="14" grpId="0" bldLvl="0" animBg="1"/>
      <p:bldP spid="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7489825" cy="963612"/>
            <a:chOff x="122511" y="45418"/>
            <a:chExt cx="4941052" cy="963105"/>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57347" name="Picture 41" descr="未标题-1026"/>
            <p:cNvPicPr>
              <a:picLocks noChangeAspect="1"/>
            </p:cNvPicPr>
            <p:nvPr/>
          </p:nvPicPr>
          <p:blipFill>
            <a:blip r:embed="rId1"/>
            <a:stretch>
              <a:fillRect/>
            </a:stretch>
          </p:blipFill>
          <p:spPr>
            <a:xfrm>
              <a:off x="122511" y="45418"/>
              <a:ext cx="1113465" cy="963105"/>
            </a:xfrm>
            <a:prstGeom prst="rect">
              <a:avLst/>
            </a:prstGeom>
            <a:noFill/>
            <a:ln w="9525">
              <a:noFill/>
            </a:ln>
          </p:spPr>
        </p:pic>
      </p:grpSp>
      <p:sp>
        <p:nvSpPr>
          <p:cNvPr id="5" name="TextBox 13"/>
          <p:cNvSpPr txBox="1"/>
          <p:nvPr/>
        </p:nvSpPr>
        <p:spPr>
          <a:xfrm>
            <a:off x="1774825" y="463550"/>
            <a:ext cx="5716588" cy="552450"/>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sym typeface="微软雅黑" panose="020B0503020204020204" pitchFamily="34" charset="-122"/>
              </a:rPr>
              <a:t>八、党支部的组织生活</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26" name="矩形 39"/>
          <p:cNvSpPr/>
          <p:nvPr/>
        </p:nvSpPr>
        <p:spPr>
          <a:xfrm>
            <a:off x="1339850" y="2066925"/>
            <a:ext cx="9912350" cy="3544888"/>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sp>
        <p:nvSpPr>
          <p:cNvPr id="28" name="矩形 25"/>
          <p:cNvSpPr/>
          <p:nvPr/>
        </p:nvSpPr>
        <p:spPr>
          <a:xfrm>
            <a:off x="1416050" y="2092325"/>
            <a:ext cx="9677400" cy="3044825"/>
          </a:xfrm>
          <a:prstGeom prst="rect">
            <a:avLst/>
          </a:prstGeom>
          <a:noFill/>
          <a:ln w="9525">
            <a:noFill/>
          </a:ln>
        </p:spPr>
        <p:txBody>
          <a:bodyPr>
            <a:spAutoFit/>
          </a:bodyPr>
          <a:p>
            <a:pPr algn="just"/>
            <a:r>
              <a:rPr lang="en-US" altLang="zh-CN" sz="2400" dirty="0">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a:p>
            <a:pPr algn="just"/>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党支部每年至少召开</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次组织生活会，一般安排在第四季度，也可以根据工作需要随时召开。组织生活会一般以党支部党员大会、党支部委员会会议或者党小组会形式召开。</a:t>
            </a:r>
            <a:endParaRPr lang="zh-CN" altLang="en-US" sz="2400" dirty="0">
              <a:latin typeface="微软雅黑" panose="020B0503020204020204" pitchFamily="34" charset="-122"/>
              <a:ea typeface="微软雅黑" panose="020B0503020204020204" pitchFamily="34" charset="-122"/>
            </a:endParaRPr>
          </a:p>
          <a:p>
            <a:pPr algn="just"/>
            <a:r>
              <a:rPr lang="zh-CN" altLang="en-US" sz="2400"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a:p>
            <a:pPr algn="just"/>
            <a:r>
              <a:rPr lang="zh-CN" altLang="en-US" sz="2400" dirty="0">
                <a:latin typeface="微软雅黑" panose="020B0503020204020204" pitchFamily="34" charset="-122"/>
                <a:ea typeface="微软雅黑" panose="020B0503020204020204" pitchFamily="34" charset="-122"/>
              </a:rPr>
              <a:t>     组织生活会应当确定主题，会前认真学习，谈心谈话，听取意见；会上查摆问题，开展批评和自我批评，明确整改方向；会后制定整改措施，逐一整改落实。</a:t>
            </a:r>
            <a:endParaRPr lang="zh-CN" altLang="en-US" sz="2400" dirty="0">
              <a:latin typeface="微软雅黑" panose="020B0503020204020204" pitchFamily="34" charset="-122"/>
              <a:ea typeface="微软雅黑" panose="020B0503020204020204" pitchFamily="34" charset="-122"/>
            </a:endParaRPr>
          </a:p>
        </p:txBody>
      </p:sp>
      <p:pic>
        <p:nvPicPr>
          <p:cNvPr id="32" name="AutoShape 4"/>
          <p:cNvPicPr/>
          <p:nvPr/>
        </p:nvPicPr>
        <p:blipFill>
          <a:blip r:embed="rId2"/>
          <a:stretch>
            <a:fillRect/>
          </a:stretch>
        </p:blipFill>
        <p:spPr>
          <a:xfrm>
            <a:off x="2752725" y="1489075"/>
            <a:ext cx="7715250" cy="701675"/>
          </a:xfrm>
          <a:prstGeom prst="rect">
            <a:avLst/>
          </a:prstGeom>
          <a:noFill/>
          <a:ln w="9525">
            <a:noFill/>
          </a:ln>
        </p:spPr>
      </p:pic>
      <p:sp>
        <p:nvSpPr>
          <p:cNvPr id="33" name="TextBox 147"/>
          <p:cNvSpPr txBox="1"/>
          <p:nvPr/>
        </p:nvSpPr>
        <p:spPr>
          <a:xfrm>
            <a:off x="2727325" y="1531938"/>
            <a:ext cx="7475538" cy="658812"/>
          </a:xfrm>
          <a:prstGeom prst="rect">
            <a:avLst/>
          </a:prstGeom>
          <a:noFill/>
          <a:ln w="9525">
            <a:noFill/>
          </a:ln>
        </p:spPr>
        <p:txBody>
          <a:bodyPr lIns="103651" tIns="51825" rIns="103651" bIns="51825"/>
          <a:p>
            <a:pPr algn="ctr" defTabSz="1217930"/>
            <a:r>
              <a:rPr lang="zh-CN" altLang="en-US" sz="2600" b="1" dirty="0">
                <a:solidFill>
                  <a:srgbClr val="FAFE5E"/>
                </a:solidFill>
                <a:latin typeface="微软雅黑" panose="020B0503020204020204" pitchFamily="34" charset="-122"/>
                <a:ea typeface="微软雅黑" panose="020B0503020204020204" pitchFamily="34" charset="-122"/>
              </a:rPr>
              <a:t>（三）党支部组织生活会</a:t>
            </a:r>
            <a:endParaRPr lang="zh-CN" altLang="en-US" sz="2600" b="1" dirty="0">
              <a:solidFill>
                <a:srgbClr val="FAFE5E"/>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47"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1950"/>
                            </p:stCondLst>
                            <p:childTnLst>
                              <p:par>
                                <p:cTn id="22" presetID="2" presetClass="entr" presetSubtype="1"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ppt_x</p:attrName>
                                        </p:attrNameLst>
                                      </p:cBhvr>
                                      <p:tavLst>
                                        <p:tav tm="0">
                                          <p:val>
                                            <p:strVal val="#ppt_x"/>
                                          </p:val>
                                        </p:tav>
                                        <p:tav tm="100000">
                                          <p:val>
                                            <p:strVal val="#ppt_x"/>
                                          </p:val>
                                        </p:tav>
                                      </p:tavLst>
                                    </p:anim>
                                    <p:anim calcmode="lin" valueType="num">
                                      <p:cBhvr>
                                        <p:cTn id="25" dur="500" fill="hold"/>
                                        <p:tgtEl>
                                          <p:spTgt spid="32"/>
                                        </p:tgtEl>
                                        <p:attrNameLst>
                                          <p:attrName>ppt_y</p:attrName>
                                        </p:attrNameLst>
                                      </p:cBhvr>
                                      <p:tavLst>
                                        <p:tav tm="0">
                                          <p:val>
                                            <p:strVal val="0-#ppt_h/2"/>
                                          </p:val>
                                        </p:tav>
                                        <p:tav tm="100000">
                                          <p:val>
                                            <p:strVal val="#ppt_y"/>
                                          </p:val>
                                        </p:tav>
                                      </p:tavLst>
                                    </p:anim>
                                  </p:childTnLst>
                                </p:cTn>
                              </p:par>
                            </p:childTnLst>
                          </p:cTn>
                        </p:par>
                        <p:par>
                          <p:cTn id="26" fill="hold">
                            <p:stCondLst>
                              <p:cond delay="2450"/>
                            </p:stCondLst>
                            <p:childTnLst>
                              <p:par>
                                <p:cTn id="27" presetID="53" presetClass="entr" presetSubtype="16"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000000"/>
                                          </p:val>
                                        </p:tav>
                                        <p:tav tm="100000">
                                          <p:val>
                                            <p:strVal val="#ppt_w"/>
                                          </p:val>
                                        </p:tav>
                                      </p:tavLst>
                                    </p:anim>
                                    <p:anim calcmode="lin" valueType="num">
                                      <p:cBhvr>
                                        <p:cTn id="30" dur="500" fill="hold"/>
                                        <p:tgtEl>
                                          <p:spTgt spid="33"/>
                                        </p:tgtEl>
                                        <p:attrNameLst>
                                          <p:attrName>ppt_h</p:attrName>
                                        </p:attrNameLst>
                                      </p:cBhvr>
                                      <p:tavLst>
                                        <p:tav tm="0">
                                          <p:val>
                                            <p:fltVal val="0.000000"/>
                                          </p:val>
                                        </p:tav>
                                        <p:tav tm="100000">
                                          <p:val>
                                            <p:strVal val="#ppt_h"/>
                                          </p:val>
                                        </p:tav>
                                      </p:tavLst>
                                    </p:anim>
                                    <p:animEffect transition="in" filter="fade">
                                      <p:cBhvr>
                                        <p:cTn id="31" dur="500"/>
                                        <p:tgtEl>
                                          <p:spTgt spid="33"/>
                                        </p:tgtEl>
                                      </p:cBhvr>
                                    </p:animEffect>
                                  </p:childTnLst>
                                </p:cTn>
                              </p:par>
                            </p:childTnLst>
                          </p:cTn>
                        </p:par>
                        <p:par>
                          <p:cTn id="32" fill="hold">
                            <p:stCondLst>
                              <p:cond delay="2950"/>
                            </p:stCondLst>
                            <p:childTnLst>
                              <p:par>
                                <p:cTn id="33" presetID="22" presetClass="entr" presetSubtype="8"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bldLvl="0" animBg="1"/>
      <p:bldP spid="28"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6219825" cy="963612"/>
            <a:chOff x="122511" y="45418"/>
            <a:chExt cx="4941052" cy="963422"/>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59395" name="Picture 41" descr="未标题-1026"/>
            <p:cNvPicPr>
              <a:picLocks noChangeAspect="1"/>
            </p:cNvPicPr>
            <p:nvPr/>
          </p:nvPicPr>
          <p:blipFill>
            <a:blip r:embed="rId1"/>
            <a:stretch>
              <a:fillRect/>
            </a:stretch>
          </p:blipFill>
          <p:spPr>
            <a:xfrm>
              <a:off x="122511" y="45418"/>
              <a:ext cx="914057" cy="963422"/>
            </a:xfrm>
            <a:prstGeom prst="rect">
              <a:avLst/>
            </a:prstGeom>
            <a:noFill/>
            <a:ln w="9525">
              <a:noFill/>
            </a:ln>
          </p:spPr>
        </p:pic>
      </p:grpSp>
      <p:sp>
        <p:nvSpPr>
          <p:cNvPr id="5" name="TextBox 13"/>
          <p:cNvSpPr txBox="1"/>
          <p:nvPr/>
        </p:nvSpPr>
        <p:spPr>
          <a:xfrm>
            <a:off x="1325563" y="477838"/>
            <a:ext cx="4757737" cy="554037"/>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sym typeface="微软雅黑" panose="020B0503020204020204" pitchFamily="34" charset="-122"/>
              </a:rPr>
              <a:t>八、党支部的组织生活</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23" name="圆角矩形 22"/>
          <p:cNvSpPr/>
          <p:nvPr/>
        </p:nvSpPr>
        <p:spPr>
          <a:xfrm>
            <a:off x="1346199" y="2764146"/>
            <a:ext cx="9432925" cy="1232535"/>
          </a:xfrm>
          <a:prstGeom prst="roundRect">
            <a:avLst/>
          </a:prstGeom>
          <a:solidFill>
            <a:srgbClr val="C00000"/>
          </a:solidFill>
          <a:ln>
            <a:solidFill>
              <a:srgbClr val="FF6600"/>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dirty="0">
              <a:ln>
                <a:noFill/>
              </a:ln>
              <a:solidFill>
                <a:schemeClr val="lt1"/>
              </a:solidFill>
              <a:effectLst/>
              <a:uLnTx/>
              <a:uFillTx/>
              <a:latin typeface="+mn-lt"/>
              <a:ea typeface="+mn-ea"/>
              <a:cs typeface="+mn-cs"/>
            </a:endParaRPr>
          </a:p>
        </p:txBody>
      </p:sp>
      <p:sp>
        <p:nvSpPr>
          <p:cNvPr id="26" name="文本框 58"/>
          <p:cNvSpPr txBox="1"/>
          <p:nvPr/>
        </p:nvSpPr>
        <p:spPr>
          <a:xfrm>
            <a:off x="1585913" y="2874963"/>
            <a:ext cx="8543925" cy="1009650"/>
          </a:xfrm>
          <a:prstGeom prst="rect">
            <a:avLst/>
          </a:prstGeom>
          <a:noFill/>
          <a:ln w="9525">
            <a:noFill/>
          </a:ln>
        </p:spPr>
        <p:txBody>
          <a:bodyPr lIns="124990" tIns="62496" rIns="124990" bIns="62496">
            <a:spAutoFit/>
          </a:bodyPr>
          <a:p>
            <a:pPr>
              <a:lnSpc>
                <a:spcPct val="120000"/>
              </a:lnSpc>
            </a:pPr>
            <a:r>
              <a:rPr lang="zh-CN" altLang="en-US" sz="2400" b="1" dirty="0">
                <a:solidFill>
                  <a:srgbClr val="FFFF00"/>
                </a:solidFill>
                <a:latin typeface="微软雅黑" panose="020B0503020204020204" pitchFamily="34" charset="-122"/>
                <a:ea typeface="微软雅黑" panose="020B0503020204020204" pitchFamily="34" charset="-122"/>
              </a:rPr>
              <a:t>（四）党支部一般每年开展</a:t>
            </a:r>
            <a:r>
              <a:rPr lang="en-US" altLang="zh-CN" sz="2400" b="1" dirty="0">
                <a:solidFill>
                  <a:srgbClr val="FFFF00"/>
                </a:solidFill>
                <a:latin typeface="微软雅黑" panose="020B0503020204020204" pitchFamily="34" charset="-122"/>
                <a:ea typeface="微软雅黑" panose="020B0503020204020204" pitchFamily="34" charset="-122"/>
              </a:rPr>
              <a:t>1</a:t>
            </a:r>
            <a:r>
              <a:rPr lang="zh-CN" altLang="en-US" sz="2400" b="1" dirty="0">
                <a:solidFill>
                  <a:srgbClr val="FFFF00"/>
                </a:solidFill>
                <a:latin typeface="微软雅黑" panose="020B0503020204020204" pitchFamily="34" charset="-122"/>
                <a:ea typeface="微软雅黑" panose="020B0503020204020204" pitchFamily="34" charset="-122"/>
              </a:rPr>
              <a:t>次民主评议党员，组织党员对照合格党员标准、对照入党誓词，联系个人实际进行党性分析。</a:t>
            </a:r>
            <a:endParaRPr lang="zh-CN" altLang="en-US" sz="2400" b="1" dirty="0">
              <a:solidFill>
                <a:srgbClr val="FFFF00"/>
              </a:solidFill>
              <a:latin typeface="微软雅黑" panose="020B0503020204020204" pitchFamily="34" charset="-122"/>
              <a:ea typeface="微软雅黑" panose="020B0503020204020204" pitchFamily="34" charset="-122"/>
            </a:endParaRPr>
          </a:p>
        </p:txBody>
      </p:sp>
      <p:sp>
        <p:nvSpPr>
          <p:cNvPr id="46" name="矩形 45"/>
          <p:cNvSpPr/>
          <p:nvPr/>
        </p:nvSpPr>
        <p:spPr>
          <a:xfrm>
            <a:off x="1057275" y="2062163"/>
            <a:ext cx="10226675" cy="399573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圆角矩形 46"/>
          <p:cNvSpPr/>
          <p:nvPr/>
        </p:nvSpPr>
        <p:spPr>
          <a:xfrm>
            <a:off x="1325245" y="4331970"/>
            <a:ext cx="9432925" cy="1115695"/>
          </a:xfrm>
          <a:prstGeom prst="roundRect">
            <a:avLst/>
          </a:prstGeom>
          <a:solidFill>
            <a:srgbClr val="C00000"/>
          </a:solidFill>
          <a:ln>
            <a:solidFill>
              <a:srgbClr val="FF6600"/>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dirty="0">
              <a:ln>
                <a:noFill/>
              </a:ln>
              <a:solidFill>
                <a:schemeClr val="lt1"/>
              </a:solidFill>
              <a:effectLst/>
              <a:uLnTx/>
              <a:uFillTx/>
              <a:latin typeface="+mn-lt"/>
              <a:ea typeface="+mn-ea"/>
              <a:cs typeface="+mn-cs"/>
            </a:endParaRPr>
          </a:p>
        </p:txBody>
      </p:sp>
      <p:sp>
        <p:nvSpPr>
          <p:cNvPr id="48" name="文本框 58"/>
          <p:cNvSpPr txBox="1"/>
          <p:nvPr/>
        </p:nvSpPr>
        <p:spPr>
          <a:xfrm>
            <a:off x="1644650" y="4445000"/>
            <a:ext cx="8896350" cy="1011238"/>
          </a:xfrm>
          <a:prstGeom prst="rect">
            <a:avLst/>
          </a:prstGeom>
          <a:noFill/>
          <a:ln w="9525">
            <a:noFill/>
          </a:ln>
        </p:spPr>
        <p:txBody>
          <a:bodyPr lIns="124990" tIns="62496" rIns="124990" bIns="62496">
            <a:spAutoFit/>
          </a:bodyPr>
          <a:p>
            <a:pPr>
              <a:lnSpc>
                <a:spcPct val="120000"/>
              </a:lnSpc>
            </a:pPr>
            <a:r>
              <a:rPr lang="zh-CN" altLang="en-US" sz="2400" b="1" dirty="0">
                <a:solidFill>
                  <a:srgbClr val="FFFF00"/>
                </a:solidFill>
                <a:latin typeface="微软雅黑" panose="020B0503020204020204" pitchFamily="34" charset="-122"/>
                <a:ea typeface="微软雅黑" panose="020B0503020204020204" pitchFamily="34" charset="-122"/>
              </a:rPr>
              <a:t>党支部召开党员大会，按照个人自评、党员互评、民主测评的程序，组织党员进行评议。</a:t>
            </a:r>
            <a:endParaRPr lang="zh-CN" altLang="en-US" sz="2400" b="1" dirty="0">
              <a:solidFill>
                <a:srgbClr val="FFFF00"/>
              </a:solidFill>
              <a:latin typeface="微软雅黑" panose="020B0503020204020204" pitchFamily="34" charset="-122"/>
              <a:ea typeface="微软雅黑" panose="020B0503020204020204" pitchFamily="34" charset="-122"/>
            </a:endParaRPr>
          </a:p>
        </p:txBody>
      </p:sp>
      <p:sp>
        <p:nvSpPr>
          <p:cNvPr id="59" name="矩形 58"/>
          <p:cNvSpPr/>
          <p:nvPr/>
        </p:nvSpPr>
        <p:spPr>
          <a:xfrm>
            <a:off x="2859088" y="1341438"/>
            <a:ext cx="8064500" cy="863600"/>
          </a:xfrm>
          <a:prstGeom prst="rect">
            <a:avLst/>
          </a:prstGeom>
          <a:solidFill>
            <a:srgbClr val="FF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0" name="TextBox 147"/>
          <p:cNvSpPr txBox="1"/>
          <p:nvPr/>
        </p:nvSpPr>
        <p:spPr>
          <a:xfrm>
            <a:off x="3074988" y="1412875"/>
            <a:ext cx="7054850" cy="658813"/>
          </a:xfrm>
          <a:prstGeom prst="rect">
            <a:avLst/>
          </a:prstGeom>
          <a:noFill/>
          <a:ln w="9525">
            <a:noFill/>
          </a:ln>
        </p:spPr>
        <p:txBody>
          <a:bodyPr lIns="103651" tIns="51825" rIns="103651" bIns="51825"/>
          <a:p>
            <a:pPr algn="ctr" defTabSz="1217930"/>
            <a:r>
              <a:rPr lang="zh-CN" altLang="en-US" sz="4000" b="1" dirty="0">
                <a:solidFill>
                  <a:srgbClr val="FAFE5E"/>
                </a:solidFill>
                <a:latin typeface="微软雅黑" panose="020B0503020204020204" pitchFamily="34" charset="-122"/>
                <a:ea typeface="微软雅黑" panose="020B0503020204020204" pitchFamily="34" charset="-122"/>
              </a:rPr>
              <a:t>民主评议党员</a:t>
            </a:r>
            <a:endParaRPr lang="zh-CN" altLang="en-US" sz="4000" b="1" dirty="0">
              <a:solidFill>
                <a:srgbClr val="FAFE5E"/>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47" presetClass="entr" presetSubtype="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anim calcmode="lin" valueType="num">
                                      <p:cBhvr>
                                        <p:cTn id="19" dur="500" fill="hold"/>
                                        <p:tgtEl>
                                          <p:spTgt spid="59"/>
                                        </p:tgtEl>
                                        <p:attrNameLst>
                                          <p:attrName>ppt_x</p:attrName>
                                        </p:attrNameLst>
                                      </p:cBhvr>
                                      <p:tavLst>
                                        <p:tav tm="0">
                                          <p:val>
                                            <p:strVal val="#ppt_x"/>
                                          </p:val>
                                        </p:tav>
                                        <p:tav tm="100000">
                                          <p:val>
                                            <p:strVal val="#ppt_x"/>
                                          </p:val>
                                        </p:tav>
                                      </p:tavLst>
                                    </p:anim>
                                    <p:anim calcmode="lin" valueType="num">
                                      <p:cBhvr>
                                        <p:cTn id="20" dur="500" fill="hold"/>
                                        <p:tgtEl>
                                          <p:spTgt spid="59"/>
                                        </p:tgtEl>
                                        <p:attrNameLst>
                                          <p:attrName>ppt_y</p:attrName>
                                        </p:attrNameLst>
                                      </p:cBhvr>
                                      <p:tavLst>
                                        <p:tav tm="0">
                                          <p:val>
                                            <p:strVal val="#ppt_y-.1"/>
                                          </p:val>
                                        </p:tav>
                                        <p:tav tm="100000">
                                          <p:val>
                                            <p:strVal val="#ppt_y"/>
                                          </p:val>
                                        </p:tav>
                                      </p:tavLst>
                                    </p:anim>
                                  </p:childTnLst>
                                </p:cTn>
                              </p:par>
                            </p:childTnLst>
                          </p:cTn>
                        </p:par>
                        <p:par>
                          <p:cTn id="21" fill="hold">
                            <p:stCondLst>
                              <p:cond delay="1950"/>
                            </p:stCondLst>
                            <p:childTnLst>
                              <p:par>
                                <p:cTn id="22" presetID="53" presetClass="entr" presetSubtype="16"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p:cTn id="24" dur="500" fill="hold"/>
                                        <p:tgtEl>
                                          <p:spTgt spid="60"/>
                                        </p:tgtEl>
                                        <p:attrNameLst>
                                          <p:attrName>ppt_w</p:attrName>
                                        </p:attrNameLst>
                                      </p:cBhvr>
                                      <p:tavLst>
                                        <p:tav tm="0">
                                          <p:val>
                                            <p:fltVal val="0.000000"/>
                                          </p:val>
                                        </p:tav>
                                        <p:tav tm="100000">
                                          <p:val>
                                            <p:strVal val="#ppt_w"/>
                                          </p:val>
                                        </p:tav>
                                      </p:tavLst>
                                    </p:anim>
                                    <p:anim calcmode="lin" valueType="num">
                                      <p:cBhvr>
                                        <p:cTn id="25" dur="500" fill="hold"/>
                                        <p:tgtEl>
                                          <p:spTgt spid="60"/>
                                        </p:tgtEl>
                                        <p:attrNameLst>
                                          <p:attrName>ppt_h</p:attrName>
                                        </p:attrNameLst>
                                      </p:cBhvr>
                                      <p:tavLst>
                                        <p:tav tm="0">
                                          <p:val>
                                            <p:fltVal val="0.000000"/>
                                          </p:val>
                                        </p:tav>
                                        <p:tav tm="100000">
                                          <p:val>
                                            <p:strVal val="#ppt_h"/>
                                          </p:val>
                                        </p:tav>
                                      </p:tavLst>
                                    </p:anim>
                                    <p:animEffect transition="in" filter="fade">
                                      <p:cBhvr>
                                        <p:cTn id="26" dur="500"/>
                                        <p:tgtEl>
                                          <p:spTgt spid="60"/>
                                        </p:tgtEl>
                                      </p:cBhvr>
                                    </p:animEffect>
                                  </p:childTnLst>
                                </p:cTn>
                              </p:par>
                            </p:childTnLst>
                          </p:cTn>
                        </p:par>
                        <p:par>
                          <p:cTn id="27" fill="hold">
                            <p:stCondLst>
                              <p:cond delay="2450"/>
                            </p:stCondLst>
                            <p:childTnLst>
                              <p:par>
                                <p:cTn id="28" presetID="20"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edge">
                                      <p:cBhvr>
                                        <p:cTn id="30" dur="500"/>
                                        <p:tgtEl>
                                          <p:spTgt spid="46"/>
                                        </p:tgtEl>
                                      </p:cBhvr>
                                    </p:animEffect>
                                  </p:childTnLst>
                                </p:cTn>
                              </p:par>
                            </p:childTnLst>
                          </p:cTn>
                        </p:par>
                        <p:par>
                          <p:cTn id="31" fill="hold">
                            <p:stCondLst>
                              <p:cond delay="2950"/>
                            </p:stCondLst>
                            <p:childTnLst>
                              <p:par>
                                <p:cTn id="32" presetID="2" presetClass="entr" presetSubtype="8"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0-#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childTnLst>
                          </p:cTn>
                        </p:par>
                        <p:par>
                          <p:cTn id="36" fill="hold">
                            <p:stCondLst>
                              <p:cond delay="3450"/>
                            </p:stCondLst>
                            <p:childTnLst>
                              <p:par>
                                <p:cTn id="37" presetID="22" presetClass="entr" presetSubtype="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950"/>
                            </p:stCondLst>
                            <p:childTnLst>
                              <p:par>
                                <p:cTn id="41" presetID="2" presetClass="entr" presetSubtype="8"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0-#ppt_w/2"/>
                                          </p:val>
                                        </p:tav>
                                        <p:tav tm="100000">
                                          <p:val>
                                            <p:strVal val="#ppt_x"/>
                                          </p:val>
                                        </p:tav>
                                      </p:tavLst>
                                    </p:anim>
                                    <p:anim calcmode="lin" valueType="num">
                                      <p:cBhvr additive="base">
                                        <p:cTn id="44" dur="500" fill="hold"/>
                                        <p:tgtEl>
                                          <p:spTgt spid="47"/>
                                        </p:tgtEl>
                                        <p:attrNameLst>
                                          <p:attrName>ppt_y</p:attrName>
                                        </p:attrNameLst>
                                      </p:cBhvr>
                                      <p:tavLst>
                                        <p:tav tm="0">
                                          <p:val>
                                            <p:strVal val="#ppt_y"/>
                                          </p:val>
                                        </p:tav>
                                        <p:tav tm="100000">
                                          <p:val>
                                            <p:strVal val="#ppt_y"/>
                                          </p:val>
                                        </p:tav>
                                      </p:tavLst>
                                    </p:anim>
                                  </p:childTnLst>
                                </p:cTn>
                              </p:par>
                            </p:childTnLst>
                          </p:cTn>
                        </p:par>
                        <p:par>
                          <p:cTn id="45" fill="hold">
                            <p:stCondLst>
                              <p:cond delay="4450"/>
                            </p:stCondLst>
                            <p:childTnLst>
                              <p:par>
                                <p:cTn id="46" presetID="22" presetClass="entr" presetSubtype="8"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46" grpId="0" animBg="1"/>
      <p:bldP spid="48" grpId="0"/>
      <p:bldP spid="59" grpId="0" animBg="1"/>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87325" y="273050"/>
            <a:ext cx="5883275" cy="963613"/>
            <a:chOff x="122511" y="45418"/>
            <a:chExt cx="4941052" cy="963422"/>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61443" name="Picture 41" descr="未标题-1026"/>
            <p:cNvPicPr>
              <a:picLocks noChangeAspect="1"/>
            </p:cNvPicPr>
            <p:nvPr/>
          </p:nvPicPr>
          <p:blipFill>
            <a:blip r:embed="rId1"/>
            <a:stretch>
              <a:fillRect/>
            </a:stretch>
          </p:blipFill>
          <p:spPr>
            <a:xfrm>
              <a:off x="122511" y="45418"/>
              <a:ext cx="1050074" cy="963422"/>
            </a:xfrm>
            <a:prstGeom prst="rect">
              <a:avLst/>
            </a:prstGeom>
            <a:noFill/>
            <a:ln w="9525">
              <a:noFill/>
            </a:ln>
          </p:spPr>
        </p:pic>
      </p:grpSp>
      <p:sp>
        <p:nvSpPr>
          <p:cNvPr id="5" name="TextBox 13"/>
          <p:cNvSpPr txBox="1"/>
          <p:nvPr/>
        </p:nvSpPr>
        <p:spPr>
          <a:xfrm>
            <a:off x="1346200" y="477838"/>
            <a:ext cx="4830763" cy="554037"/>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sym typeface="微软雅黑" panose="020B0503020204020204" pitchFamily="34" charset="-122"/>
              </a:rPr>
              <a:t>八、党支部的组织生活</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46" name="矩形 45"/>
          <p:cNvSpPr/>
          <p:nvPr/>
        </p:nvSpPr>
        <p:spPr>
          <a:xfrm>
            <a:off x="1057275" y="2062163"/>
            <a:ext cx="10226675" cy="399573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圆角矩形 52"/>
          <p:cNvSpPr/>
          <p:nvPr/>
        </p:nvSpPr>
        <p:spPr>
          <a:xfrm>
            <a:off x="1437005" y="2448560"/>
            <a:ext cx="9199245" cy="1319530"/>
          </a:xfrm>
          <a:prstGeom prst="roundRect">
            <a:avLst/>
          </a:prstGeom>
          <a:solidFill>
            <a:srgbClr val="C00000"/>
          </a:solidFill>
          <a:ln>
            <a:solidFill>
              <a:srgbClr val="FF6600"/>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dirty="0">
              <a:ln>
                <a:noFill/>
              </a:ln>
              <a:solidFill>
                <a:schemeClr val="lt1"/>
              </a:solidFill>
              <a:effectLst/>
              <a:uLnTx/>
              <a:uFillTx/>
              <a:latin typeface="+mn-lt"/>
              <a:ea typeface="+mn-ea"/>
              <a:cs typeface="+mn-cs"/>
            </a:endParaRPr>
          </a:p>
        </p:txBody>
      </p:sp>
      <p:sp>
        <p:nvSpPr>
          <p:cNvPr id="54" name="文本框 58"/>
          <p:cNvSpPr txBox="1"/>
          <p:nvPr/>
        </p:nvSpPr>
        <p:spPr>
          <a:xfrm>
            <a:off x="1436688" y="2314575"/>
            <a:ext cx="9199562" cy="1454150"/>
          </a:xfrm>
          <a:prstGeom prst="rect">
            <a:avLst/>
          </a:prstGeom>
          <a:noFill/>
          <a:ln w="9525">
            <a:noFill/>
          </a:ln>
        </p:spPr>
        <p:txBody>
          <a:bodyPr lIns="124990" tIns="62496" rIns="124990" bIns="62496">
            <a:spAutoFit/>
          </a:bodyPr>
          <a:p>
            <a:pPr>
              <a:lnSpc>
                <a:spcPct val="120000"/>
              </a:lnSpc>
            </a:pPr>
            <a:r>
              <a:rPr lang="en-US" altLang="zh-CN" sz="2400" b="1" dirty="0">
                <a:solidFill>
                  <a:srgbClr val="FFFF00"/>
                </a:solidFill>
                <a:latin typeface="微软雅黑" panose="020B0503020204020204" pitchFamily="34" charset="-122"/>
                <a:ea typeface="微软雅黑" panose="020B0503020204020204" pitchFamily="34" charset="-122"/>
              </a:rPr>
              <a:t>   </a:t>
            </a:r>
            <a:r>
              <a:rPr lang="zh-CN" altLang="en-US" sz="2400" b="1" dirty="0">
                <a:solidFill>
                  <a:srgbClr val="FFFF00"/>
                </a:solidFill>
                <a:latin typeface="微软雅黑" panose="020B0503020204020204" pitchFamily="34" charset="-122"/>
                <a:ea typeface="微软雅黑" panose="020B0503020204020204" pitchFamily="34" charset="-122"/>
              </a:rPr>
              <a:t>（四）</a:t>
            </a:r>
            <a:r>
              <a:rPr lang="en-US" altLang="zh-CN" sz="2400" b="1" dirty="0">
                <a:solidFill>
                  <a:srgbClr val="FFFF00"/>
                </a:solidFill>
                <a:latin typeface="微软雅黑" panose="020B0503020204020204" pitchFamily="34" charset="-122"/>
                <a:ea typeface="微软雅黑" panose="020B0503020204020204" pitchFamily="34" charset="-122"/>
              </a:rPr>
              <a:t> </a:t>
            </a:r>
            <a:r>
              <a:rPr lang="zh-CN" altLang="en-US" sz="2400" b="1" dirty="0">
                <a:solidFill>
                  <a:srgbClr val="FFFF00"/>
                </a:solidFill>
                <a:latin typeface="微软雅黑" panose="020B0503020204020204" pitchFamily="34" charset="-122"/>
                <a:ea typeface="微软雅黑" panose="020B0503020204020204" pitchFamily="34" charset="-122"/>
              </a:rPr>
              <a:t>党员人数较多的党支部，个人自评和党员互评可以在党小组范围内进行。党支部委员会会议或者党员大会根据评议情况和党员日常表现情况，提出评定意见。</a:t>
            </a:r>
            <a:endParaRPr lang="zh-CN" altLang="en-US" sz="2400" b="1" dirty="0">
              <a:solidFill>
                <a:srgbClr val="FFFF00"/>
              </a:solidFill>
              <a:latin typeface="微软雅黑" panose="020B0503020204020204" pitchFamily="34" charset="-122"/>
              <a:ea typeface="微软雅黑" panose="020B0503020204020204" pitchFamily="34" charset="-122"/>
            </a:endParaRPr>
          </a:p>
        </p:txBody>
      </p:sp>
      <p:sp>
        <p:nvSpPr>
          <p:cNvPr id="59" name="矩形 58"/>
          <p:cNvSpPr/>
          <p:nvPr/>
        </p:nvSpPr>
        <p:spPr>
          <a:xfrm>
            <a:off x="2859088" y="1341438"/>
            <a:ext cx="8064500" cy="863600"/>
          </a:xfrm>
          <a:prstGeom prst="rect">
            <a:avLst/>
          </a:prstGeom>
          <a:solidFill>
            <a:srgbClr val="FF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0" name="TextBox 147"/>
          <p:cNvSpPr txBox="1"/>
          <p:nvPr/>
        </p:nvSpPr>
        <p:spPr>
          <a:xfrm>
            <a:off x="3074988" y="1412875"/>
            <a:ext cx="7054850" cy="658813"/>
          </a:xfrm>
          <a:prstGeom prst="rect">
            <a:avLst/>
          </a:prstGeom>
          <a:noFill/>
          <a:ln w="9525">
            <a:noFill/>
          </a:ln>
        </p:spPr>
        <p:txBody>
          <a:bodyPr lIns="103651" tIns="51825" rIns="103651" bIns="51825"/>
          <a:p>
            <a:pPr algn="ctr" defTabSz="1217930"/>
            <a:r>
              <a:rPr lang="zh-CN" altLang="en-US" sz="4000" b="1" dirty="0">
                <a:solidFill>
                  <a:srgbClr val="FAFE5E"/>
                </a:solidFill>
                <a:latin typeface="微软雅黑" panose="020B0503020204020204" pitchFamily="34" charset="-122"/>
                <a:ea typeface="微软雅黑" panose="020B0503020204020204" pitchFamily="34" charset="-122"/>
              </a:rPr>
              <a:t>民主评议党员</a:t>
            </a:r>
            <a:endParaRPr lang="zh-CN" altLang="en-US" sz="4000" b="1" dirty="0">
              <a:solidFill>
                <a:srgbClr val="FAFE5E"/>
              </a:solidFill>
              <a:latin typeface="微软雅黑" panose="020B0503020204020204" pitchFamily="34" charset="-122"/>
              <a:ea typeface="微软雅黑" panose="020B0503020204020204" pitchFamily="34" charset="-122"/>
            </a:endParaRPr>
          </a:p>
        </p:txBody>
      </p:sp>
      <p:sp>
        <p:nvSpPr>
          <p:cNvPr id="61" name="圆角矩形 60"/>
          <p:cNvSpPr/>
          <p:nvPr/>
        </p:nvSpPr>
        <p:spPr>
          <a:xfrm>
            <a:off x="1346200" y="4646921"/>
            <a:ext cx="9399270" cy="959485"/>
          </a:xfrm>
          <a:prstGeom prst="roundRect">
            <a:avLst/>
          </a:prstGeom>
          <a:solidFill>
            <a:srgbClr val="C00000"/>
          </a:solidFill>
          <a:ln>
            <a:solidFill>
              <a:srgbClr val="FF6600"/>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dirty="0">
              <a:ln>
                <a:noFill/>
              </a:ln>
              <a:solidFill>
                <a:schemeClr val="lt1"/>
              </a:solidFill>
              <a:effectLst/>
              <a:uLnTx/>
              <a:uFillTx/>
              <a:latin typeface="+mn-lt"/>
              <a:ea typeface="+mn-ea"/>
              <a:cs typeface="+mn-cs"/>
            </a:endParaRPr>
          </a:p>
        </p:txBody>
      </p:sp>
      <p:sp>
        <p:nvSpPr>
          <p:cNvPr id="62" name="文本框 58"/>
          <p:cNvSpPr txBox="1"/>
          <p:nvPr/>
        </p:nvSpPr>
        <p:spPr>
          <a:xfrm>
            <a:off x="1436688" y="4646613"/>
            <a:ext cx="8824912" cy="566737"/>
          </a:xfrm>
          <a:prstGeom prst="rect">
            <a:avLst/>
          </a:prstGeom>
          <a:noFill/>
          <a:ln w="9525">
            <a:noFill/>
          </a:ln>
        </p:spPr>
        <p:txBody>
          <a:bodyPr lIns="124990" tIns="62496" rIns="124990" bIns="62496">
            <a:spAutoFit/>
          </a:bodyPr>
          <a:p>
            <a:pPr>
              <a:lnSpc>
                <a:spcPct val="120000"/>
              </a:lnSpc>
            </a:pPr>
            <a:r>
              <a:rPr lang="en-US" altLang="zh-CN" sz="2400" b="1" dirty="0">
                <a:solidFill>
                  <a:srgbClr val="FFFF00"/>
                </a:solidFill>
                <a:latin typeface="微软雅黑" panose="020B0503020204020204" pitchFamily="34" charset="-122"/>
                <a:ea typeface="微软雅黑" panose="020B0503020204020204" pitchFamily="34" charset="-122"/>
              </a:rPr>
              <a:t>  </a:t>
            </a:r>
            <a:r>
              <a:rPr lang="zh-CN" altLang="en-US" sz="2400" b="1" dirty="0">
                <a:solidFill>
                  <a:srgbClr val="FFFF00"/>
                </a:solidFill>
                <a:latin typeface="微软雅黑" panose="020B0503020204020204" pitchFamily="34" charset="-122"/>
                <a:ea typeface="微软雅黑" panose="020B0503020204020204" pitchFamily="34" charset="-122"/>
              </a:rPr>
              <a:t>民主评议党员可以结合组织生活会一并进行。</a:t>
            </a:r>
            <a:endParaRPr lang="zh-CN" altLang="en-US" sz="2400" b="1" dirty="0">
              <a:solidFill>
                <a:srgbClr val="FFFF0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47" presetClass="entr" presetSubtype="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anim calcmode="lin" valueType="num">
                                      <p:cBhvr>
                                        <p:cTn id="19" dur="500" fill="hold"/>
                                        <p:tgtEl>
                                          <p:spTgt spid="59"/>
                                        </p:tgtEl>
                                        <p:attrNameLst>
                                          <p:attrName>ppt_x</p:attrName>
                                        </p:attrNameLst>
                                      </p:cBhvr>
                                      <p:tavLst>
                                        <p:tav tm="0">
                                          <p:val>
                                            <p:strVal val="#ppt_x"/>
                                          </p:val>
                                        </p:tav>
                                        <p:tav tm="100000">
                                          <p:val>
                                            <p:strVal val="#ppt_x"/>
                                          </p:val>
                                        </p:tav>
                                      </p:tavLst>
                                    </p:anim>
                                    <p:anim calcmode="lin" valueType="num">
                                      <p:cBhvr>
                                        <p:cTn id="20" dur="500" fill="hold"/>
                                        <p:tgtEl>
                                          <p:spTgt spid="59"/>
                                        </p:tgtEl>
                                        <p:attrNameLst>
                                          <p:attrName>ppt_y</p:attrName>
                                        </p:attrNameLst>
                                      </p:cBhvr>
                                      <p:tavLst>
                                        <p:tav tm="0">
                                          <p:val>
                                            <p:strVal val="#ppt_y-.1"/>
                                          </p:val>
                                        </p:tav>
                                        <p:tav tm="100000">
                                          <p:val>
                                            <p:strVal val="#ppt_y"/>
                                          </p:val>
                                        </p:tav>
                                      </p:tavLst>
                                    </p:anim>
                                  </p:childTnLst>
                                </p:cTn>
                              </p:par>
                            </p:childTnLst>
                          </p:cTn>
                        </p:par>
                        <p:par>
                          <p:cTn id="21" fill="hold">
                            <p:stCondLst>
                              <p:cond delay="1950"/>
                            </p:stCondLst>
                            <p:childTnLst>
                              <p:par>
                                <p:cTn id="22" presetID="53" presetClass="entr" presetSubtype="16"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p:cTn id="24" dur="500" fill="hold"/>
                                        <p:tgtEl>
                                          <p:spTgt spid="60"/>
                                        </p:tgtEl>
                                        <p:attrNameLst>
                                          <p:attrName>ppt_w</p:attrName>
                                        </p:attrNameLst>
                                      </p:cBhvr>
                                      <p:tavLst>
                                        <p:tav tm="0">
                                          <p:val>
                                            <p:fltVal val="0.000000"/>
                                          </p:val>
                                        </p:tav>
                                        <p:tav tm="100000">
                                          <p:val>
                                            <p:strVal val="#ppt_w"/>
                                          </p:val>
                                        </p:tav>
                                      </p:tavLst>
                                    </p:anim>
                                    <p:anim calcmode="lin" valueType="num">
                                      <p:cBhvr>
                                        <p:cTn id="25" dur="500" fill="hold"/>
                                        <p:tgtEl>
                                          <p:spTgt spid="60"/>
                                        </p:tgtEl>
                                        <p:attrNameLst>
                                          <p:attrName>ppt_h</p:attrName>
                                        </p:attrNameLst>
                                      </p:cBhvr>
                                      <p:tavLst>
                                        <p:tav tm="0">
                                          <p:val>
                                            <p:fltVal val="0.000000"/>
                                          </p:val>
                                        </p:tav>
                                        <p:tav tm="100000">
                                          <p:val>
                                            <p:strVal val="#ppt_h"/>
                                          </p:val>
                                        </p:tav>
                                      </p:tavLst>
                                    </p:anim>
                                    <p:animEffect transition="in" filter="fade">
                                      <p:cBhvr>
                                        <p:cTn id="26" dur="500"/>
                                        <p:tgtEl>
                                          <p:spTgt spid="60"/>
                                        </p:tgtEl>
                                      </p:cBhvr>
                                    </p:animEffect>
                                  </p:childTnLst>
                                </p:cTn>
                              </p:par>
                            </p:childTnLst>
                          </p:cTn>
                        </p:par>
                        <p:par>
                          <p:cTn id="27" fill="hold">
                            <p:stCondLst>
                              <p:cond delay="2450"/>
                            </p:stCondLst>
                            <p:childTnLst>
                              <p:par>
                                <p:cTn id="28" presetID="20"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edge">
                                      <p:cBhvr>
                                        <p:cTn id="30" dur="500"/>
                                        <p:tgtEl>
                                          <p:spTgt spid="46"/>
                                        </p:tgtEl>
                                      </p:cBhvr>
                                    </p:animEffect>
                                  </p:childTnLst>
                                </p:cTn>
                              </p:par>
                            </p:childTnLst>
                          </p:cTn>
                        </p:par>
                        <p:par>
                          <p:cTn id="31" fill="hold">
                            <p:stCondLst>
                              <p:cond delay="2950"/>
                            </p:stCondLst>
                            <p:childTnLst>
                              <p:par>
                                <p:cTn id="32" presetID="2" presetClass="entr" presetSubtype="8"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ppt_x</p:attrName>
                                        </p:attrNameLst>
                                      </p:cBhvr>
                                      <p:tavLst>
                                        <p:tav tm="0">
                                          <p:val>
                                            <p:strVal val="0-#ppt_w/2"/>
                                          </p:val>
                                        </p:tav>
                                        <p:tav tm="100000">
                                          <p:val>
                                            <p:strVal val="#ppt_x"/>
                                          </p:val>
                                        </p:tav>
                                      </p:tavLst>
                                    </p:anim>
                                    <p:anim calcmode="lin" valueType="num">
                                      <p:cBhvr>
                                        <p:cTn id="35" dur="500" fill="hold"/>
                                        <p:tgtEl>
                                          <p:spTgt spid="53"/>
                                        </p:tgtEl>
                                        <p:attrNameLst>
                                          <p:attrName>ppt_y</p:attrName>
                                        </p:attrNameLst>
                                      </p:cBhvr>
                                      <p:tavLst>
                                        <p:tav tm="0">
                                          <p:val>
                                            <p:strVal val="#ppt_y"/>
                                          </p:val>
                                        </p:tav>
                                        <p:tav tm="100000">
                                          <p:val>
                                            <p:strVal val="#ppt_y"/>
                                          </p:val>
                                        </p:tav>
                                      </p:tavLst>
                                    </p:anim>
                                  </p:childTnLst>
                                </p:cTn>
                              </p:par>
                            </p:childTnLst>
                          </p:cTn>
                        </p:par>
                        <p:par>
                          <p:cTn id="36" fill="hold">
                            <p:stCondLst>
                              <p:cond delay="3450"/>
                            </p:stCondLst>
                            <p:childTnLst>
                              <p:par>
                                <p:cTn id="37" presetID="22" presetClass="entr" presetSubtype="8"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500"/>
                                        <p:tgtEl>
                                          <p:spTgt spid="54"/>
                                        </p:tgtEl>
                                      </p:cBhvr>
                                    </p:animEffect>
                                  </p:childTnLst>
                                </p:cTn>
                              </p:par>
                            </p:childTnLst>
                          </p:cTn>
                        </p:par>
                        <p:par>
                          <p:cTn id="40" fill="hold">
                            <p:stCondLst>
                              <p:cond delay="3950"/>
                            </p:stCondLst>
                            <p:childTnLst>
                              <p:par>
                                <p:cTn id="41" presetID="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ppt_x</p:attrName>
                                        </p:attrNameLst>
                                      </p:cBhvr>
                                      <p:tavLst>
                                        <p:tav tm="0">
                                          <p:val>
                                            <p:strVal val="0-#ppt_w/2"/>
                                          </p:val>
                                        </p:tav>
                                        <p:tav tm="100000">
                                          <p:val>
                                            <p:strVal val="#ppt_x"/>
                                          </p:val>
                                        </p:tav>
                                      </p:tavLst>
                                    </p:anim>
                                    <p:anim calcmode="lin" valueType="num">
                                      <p:cBhvr>
                                        <p:cTn id="44" dur="500" fill="hold"/>
                                        <p:tgtEl>
                                          <p:spTgt spid="61"/>
                                        </p:tgtEl>
                                        <p:attrNameLst>
                                          <p:attrName>ppt_y</p:attrName>
                                        </p:attrNameLst>
                                      </p:cBhvr>
                                      <p:tavLst>
                                        <p:tav tm="0">
                                          <p:val>
                                            <p:strVal val="#ppt_y"/>
                                          </p:val>
                                        </p:tav>
                                        <p:tav tm="100000">
                                          <p:val>
                                            <p:strVal val="#ppt_y"/>
                                          </p:val>
                                        </p:tav>
                                      </p:tavLst>
                                    </p:anim>
                                  </p:childTnLst>
                                </p:cTn>
                              </p:par>
                            </p:childTnLst>
                          </p:cTn>
                        </p:par>
                        <p:par>
                          <p:cTn id="45" fill="hold">
                            <p:stCondLst>
                              <p:cond delay="4450"/>
                            </p:stCondLst>
                            <p:childTnLst>
                              <p:par>
                                <p:cTn id="46" presetID="22" presetClass="entr" presetSubtype="8" fill="hold" grpId="0"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left)">
                                      <p:cBhvr>
                                        <p:cTn id="4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6" grpId="0" bldLvl="0" animBg="1"/>
      <p:bldP spid="54" grpId="0"/>
      <p:bldP spid="59" grpId="0" bldLvl="0" animBg="1"/>
      <p:bldP spid="60" grpId="0"/>
      <p:bldP spid="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193" name="直接连接符 10"/>
          <p:cNvCxnSpPr/>
          <p:nvPr/>
        </p:nvCxnSpPr>
        <p:spPr>
          <a:xfrm flipV="1">
            <a:off x="3170238" y="1628775"/>
            <a:ext cx="1084262" cy="938213"/>
          </a:xfrm>
          <a:prstGeom prst="line">
            <a:avLst/>
          </a:prstGeom>
          <a:ln w="12700" cap="flat" cmpd="sng">
            <a:solidFill>
              <a:srgbClr val="FF0000"/>
            </a:solidFill>
            <a:prstDash val="solid"/>
            <a:headEnd type="none" w="med" len="med"/>
            <a:tailEnd type="none" w="med" len="med"/>
          </a:ln>
        </p:spPr>
      </p:cxnSp>
      <p:sp>
        <p:nvSpPr>
          <p:cNvPr id="27" name="圆角矩形 26"/>
          <p:cNvSpPr/>
          <p:nvPr/>
        </p:nvSpPr>
        <p:spPr bwMode="auto">
          <a:xfrm>
            <a:off x="4154948" y="693480"/>
            <a:ext cx="6984777" cy="1512168"/>
          </a:xfrm>
          <a:prstGeom prst="roundRect">
            <a:avLst>
              <a:gd name="adj" fmla="val 7848"/>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marL="1219200" marR="0" lvl="2" indent="-30480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00"/>
              </a:solidFill>
              <a:effectLst/>
              <a:uLnTx/>
              <a:uFillTx/>
              <a:latin typeface="+mn-lt"/>
              <a:ea typeface="+mn-ea"/>
              <a:cs typeface="+mn-cs"/>
            </a:endParaRPr>
          </a:p>
        </p:txBody>
      </p:sp>
      <p:sp>
        <p:nvSpPr>
          <p:cNvPr id="28" name="矩形 87"/>
          <p:cNvSpPr>
            <a:spLocks noChangeArrowheads="1"/>
          </p:cNvSpPr>
          <p:nvPr/>
        </p:nvSpPr>
        <p:spPr bwMode="auto">
          <a:xfrm>
            <a:off x="4370388" y="765175"/>
            <a:ext cx="6599238" cy="1333500"/>
          </a:xfrm>
          <a:prstGeom prst="rect">
            <a:avLst/>
          </a:prstGeom>
          <a:noFill/>
          <a:ln w="9525">
            <a:noFill/>
            <a:miter lim="800000"/>
          </a:ln>
        </p:spPr>
        <p:txBody>
          <a:bodyPr lIns="103651" tIns="51825" rIns="103651" bIns="51825">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FF00"/>
                </a:solidFill>
                <a:effectLst>
                  <a:outerShdw blurRad="50800" dist="38100" dir="5400000" algn="t" rotWithShape="0">
                    <a:prstClr val="black">
                      <a:alpha val="40000"/>
                    </a:prstClr>
                  </a:outerShdw>
                </a:effectLst>
                <a:uLnTx/>
                <a:uFillTx/>
                <a:latin typeface="微软雅黑" panose="020B0503020204020204" pitchFamily="34" charset="-122"/>
                <a:ea typeface="微软雅黑" panose="020B0503020204020204" pitchFamily="34" charset="-122"/>
                <a:cs typeface="+mn-cs"/>
              </a:rPr>
              <a:t>一、党支部是党的基础组织，是党在社会基层组织中的战斗堡垒，是党的全部工作和战斗力的基础，担负直接教育党员、管理党员、监督党员和组织群众、宣传群众、凝聚群众、服务群众的职责。</a:t>
            </a:r>
            <a:endParaRPr kumimoji="0" lang="zh-CN" altLang="en-US" sz="2000" b="1" i="0" u="none" strike="noStrike" kern="1200" cap="none" spc="0" normalizeH="0" baseline="0" noProof="0" dirty="0">
              <a:ln>
                <a:noFill/>
              </a:ln>
              <a:solidFill>
                <a:srgbClr val="FFFF00"/>
              </a:solidFill>
              <a:effectLst>
                <a:outerShdw blurRad="50800" dist="38100" dir="5400000" algn="t"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10" name="圆角矩形 9"/>
          <p:cNvSpPr/>
          <p:nvPr/>
        </p:nvSpPr>
        <p:spPr bwMode="auto">
          <a:xfrm>
            <a:off x="4191217" y="2421671"/>
            <a:ext cx="7029901" cy="1584176"/>
          </a:xfrm>
          <a:prstGeom prst="roundRect">
            <a:avLst>
              <a:gd name="adj" fmla="val 7848"/>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marL="1219200" marR="0" lvl="2" indent="-30480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00"/>
              </a:solidFill>
              <a:effectLst/>
              <a:uLnTx/>
              <a:uFillTx/>
              <a:latin typeface="+mn-lt"/>
              <a:ea typeface="+mn-ea"/>
              <a:cs typeface="+mn-cs"/>
            </a:endParaRPr>
          </a:p>
        </p:txBody>
      </p:sp>
      <p:cxnSp>
        <p:nvCxnSpPr>
          <p:cNvPr id="8197" name="直接连接符 12"/>
          <p:cNvCxnSpPr/>
          <p:nvPr/>
        </p:nvCxnSpPr>
        <p:spPr>
          <a:xfrm flipV="1">
            <a:off x="3403600" y="3257550"/>
            <a:ext cx="850900" cy="0"/>
          </a:xfrm>
          <a:prstGeom prst="line">
            <a:avLst/>
          </a:prstGeom>
          <a:ln w="12700" cap="flat" cmpd="sng">
            <a:solidFill>
              <a:srgbClr val="FF0000"/>
            </a:solidFill>
            <a:prstDash val="solid"/>
            <a:headEnd type="none" w="med" len="med"/>
            <a:tailEnd type="none" w="med" len="med"/>
          </a:ln>
        </p:spPr>
      </p:cxnSp>
      <p:cxnSp>
        <p:nvCxnSpPr>
          <p:cNvPr id="8198" name="直接连接符 13"/>
          <p:cNvCxnSpPr/>
          <p:nvPr/>
        </p:nvCxnSpPr>
        <p:spPr>
          <a:xfrm>
            <a:off x="3170238" y="4403725"/>
            <a:ext cx="996950" cy="674688"/>
          </a:xfrm>
          <a:prstGeom prst="line">
            <a:avLst/>
          </a:prstGeom>
          <a:ln w="12700" cap="flat" cmpd="sng">
            <a:solidFill>
              <a:srgbClr val="FF0000"/>
            </a:solidFill>
            <a:prstDash val="solid"/>
            <a:headEnd type="none" w="med" len="med"/>
            <a:tailEnd type="none" w="med" len="med"/>
          </a:ln>
        </p:spPr>
      </p:cxnSp>
      <p:sp>
        <p:nvSpPr>
          <p:cNvPr id="16" name="圆角矩形 15"/>
          <p:cNvSpPr/>
          <p:nvPr/>
        </p:nvSpPr>
        <p:spPr bwMode="auto">
          <a:xfrm>
            <a:off x="4167234" y="4206503"/>
            <a:ext cx="7053883" cy="1743571"/>
          </a:xfrm>
          <a:prstGeom prst="roundRect">
            <a:avLst>
              <a:gd name="adj" fmla="val 7848"/>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marL="1219200" marR="0" lvl="2" indent="-30480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FFFF00"/>
              </a:solidFill>
              <a:effectLst/>
              <a:uLnTx/>
              <a:uFillTx/>
              <a:latin typeface="+mn-lt"/>
              <a:ea typeface="+mn-ea"/>
              <a:cs typeface="+mn-cs"/>
            </a:endParaRPr>
          </a:p>
        </p:txBody>
      </p:sp>
      <p:sp>
        <p:nvSpPr>
          <p:cNvPr id="20" name="矩形 19"/>
          <p:cNvSpPr>
            <a:spLocks noChangeArrowheads="1"/>
          </p:cNvSpPr>
          <p:nvPr/>
        </p:nvSpPr>
        <p:spPr bwMode="auto">
          <a:xfrm>
            <a:off x="4462463" y="4403725"/>
            <a:ext cx="6681788" cy="1333500"/>
          </a:xfrm>
          <a:prstGeom prst="rect">
            <a:avLst/>
          </a:prstGeom>
          <a:noFill/>
          <a:ln w="9525">
            <a:noFill/>
            <a:miter lim="800000"/>
          </a:ln>
        </p:spPr>
        <p:txBody>
          <a:bodyPr lIns="103651" tIns="51825" rIns="103651" bIns="51825">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FF00"/>
                </a:solidFill>
                <a:effectLst>
                  <a:outerShdw blurRad="50800" dist="38100" dir="5400000" algn="t" rotWithShape="0">
                    <a:prstClr val="black">
                      <a:alpha val="40000"/>
                    </a:prstClr>
                  </a:outerShdw>
                </a:effectLst>
                <a:uLnTx/>
                <a:uFillTx/>
                <a:latin typeface="微软雅黑" panose="020B0503020204020204" pitchFamily="34" charset="-122"/>
                <a:ea typeface="微软雅黑" panose="020B0503020204020204" pitchFamily="34" charset="-122"/>
                <a:cs typeface="+mn-cs"/>
              </a:rPr>
              <a:t>三、当前，推进伟大斗争、伟大工程、伟大事业、伟大梦想，必须贯彻落实新时代党的组织路线，把党支部建设放在更加突出的位置，加强党支部标准化、规范化建设，不断提高党支部建设质量。</a:t>
            </a:r>
            <a:endParaRPr kumimoji="0" lang="zh-CN" altLang="en-US" sz="2000" b="1" i="0" u="none" strike="noStrike" kern="1200" cap="none" spc="0" normalizeH="0" baseline="0" noProof="0" dirty="0">
              <a:ln>
                <a:noFill/>
              </a:ln>
              <a:solidFill>
                <a:srgbClr val="FFFF00"/>
              </a:solidFill>
              <a:effectLst>
                <a:outerShdw blurRad="50800" dist="38100" dir="5400000" algn="t"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26" name="矩形 87"/>
          <p:cNvSpPr>
            <a:spLocks noChangeArrowheads="1"/>
          </p:cNvSpPr>
          <p:nvPr/>
        </p:nvSpPr>
        <p:spPr bwMode="auto">
          <a:xfrm>
            <a:off x="4338638" y="2495550"/>
            <a:ext cx="6829425" cy="1333500"/>
          </a:xfrm>
          <a:prstGeom prst="rect">
            <a:avLst/>
          </a:prstGeom>
          <a:noFill/>
          <a:ln w="9525">
            <a:noFill/>
            <a:miter lim="800000"/>
          </a:ln>
        </p:spPr>
        <p:txBody>
          <a:bodyPr lIns="103651" tIns="51825" rIns="103651" bIns="51825">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FF00"/>
                </a:solidFill>
                <a:effectLst>
                  <a:outerShdw blurRad="50800" dist="38100" dir="5400000" algn="t" rotWithShape="0">
                    <a:prstClr val="black">
                      <a:alpha val="40000"/>
                    </a:prstClr>
                  </a:outerShdw>
                </a:effectLst>
                <a:uLnTx/>
                <a:uFillTx/>
                <a:latin typeface="微软雅黑" panose="020B0503020204020204" pitchFamily="34" charset="-122"/>
                <a:ea typeface="微软雅黑" panose="020B0503020204020204" pitchFamily="34" charset="-122"/>
                <a:cs typeface="+mn-cs"/>
              </a:rPr>
              <a:t>二、党的十八大以来，以习近平同志为核心的党中央高度重视党支部建设，要求把全面从严治党落实到每个支部、每名党员，推动全党形成大抓基层、大抓支部的良好态势，取得明显成效。</a:t>
            </a:r>
            <a:endParaRPr kumimoji="0" lang="zh-CN" altLang="en-US" sz="2000" b="1" i="0" u="none" strike="noStrike" kern="1200" cap="none" spc="0" normalizeH="0" baseline="0" noProof="0" dirty="0">
              <a:ln>
                <a:noFill/>
              </a:ln>
              <a:solidFill>
                <a:srgbClr val="FFFF00"/>
              </a:solidFill>
              <a:effectLst>
                <a:outerShdw blurRad="50800" dist="38100" dir="5400000" algn="t"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29" name="Oval 2"/>
          <p:cNvSpPr>
            <a:spLocks noChangeAspect="1" noChangeArrowheads="1"/>
          </p:cNvSpPr>
          <p:nvPr/>
        </p:nvSpPr>
        <p:spPr bwMode="auto">
          <a:xfrm>
            <a:off x="770583" y="2030574"/>
            <a:ext cx="2745680" cy="268276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FR" altLang="zh-CN" sz="1800" b="1" i="0" u="none" strike="noStrike" kern="1200" cap="none" spc="0" normalizeH="0" baseline="0" noProof="0" dirty="0">
              <a:ln>
                <a:noFill/>
              </a:ln>
              <a:solidFill>
                <a:srgbClr val="FFFF00"/>
              </a:solidFill>
              <a:effectLst/>
              <a:uLnTx/>
              <a:uFillTx/>
              <a:latin typeface="+mn-lt"/>
              <a:ea typeface="+mn-ea"/>
              <a:cs typeface="+mn-cs"/>
            </a:endParaRPr>
          </a:p>
        </p:txBody>
      </p:sp>
      <p:sp>
        <p:nvSpPr>
          <p:cNvPr id="8203" name="TextBox 147"/>
          <p:cNvSpPr txBox="1"/>
          <p:nvPr/>
        </p:nvSpPr>
        <p:spPr>
          <a:xfrm>
            <a:off x="987425" y="2349500"/>
            <a:ext cx="2097088" cy="2849563"/>
          </a:xfrm>
          <a:prstGeom prst="rect">
            <a:avLst/>
          </a:prstGeom>
          <a:noFill/>
          <a:ln w="9525">
            <a:noFill/>
          </a:ln>
        </p:spPr>
        <p:txBody>
          <a:bodyPr lIns="103651" tIns="51825" rIns="103651" bIns="51825"/>
          <a:p>
            <a:pPr algn="ctr"/>
            <a:r>
              <a:rPr lang="zh-CN" altLang="en-US" sz="6000" b="1" dirty="0">
                <a:solidFill>
                  <a:srgbClr val="FFFF00"/>
                </a:solidFill>
                <a:latin typeface="微软雅黑" panose="020B0503020204020204" pitchFamily="34" charset="-122"/>
                <a:ea typeface="微软雅黑" panose="020B0503020204020204" pitchFamily="34" charset="-122"/>
              </a:rPr>
              <a:t>通知指出</a:t>
            </a:r>
            <a:endParaRPr lang="zh-CN" altLang="en-US" sz="6000" b="1" dirty="0">
              <a:solidFill>
                <a:srgbClr val="FFFF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advClick="0" advTm="0">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6248400" cy="963612"/>
            <a:chOff x="122511" y="45418"/>
            <a:chExt cx="4941052" cy="963422"/>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63491" name="Picture 41" descr="未标题-1026"/>
            <p:cNvPicPr>
              <a:picLocks noChangeAspect="1"/>
            </p:cNvPicPr>
            <p:nvPr/>
          </p:nvPicPr>
          <p:blipFill>
            <a:blip r:embed="rId1"/>
            <a:stretch>
              <a:fillRect/>
            </a:stretch>
          </p:blipFill>
          <p:spPr>
            <a:xfrm>
              <a:off x="122511" y="45418"/>
              <a:ext cx="1140475" cy="963422"/>
            </a:xfrm>
            <a:prstGeom prst="rect">
              <a:avLst/>
            </a:prstGeom>
            <a:noFill/>
            <a:ln w="9525">
              <a:noFill/>
            </a:ln>
          </p:spPr>
        </p:pic>
      </p:grpSp>
      <p:sp>
        <p:nvSpPr>
          <p:cNvPr id="5" name="TextBox 13"/>
          <p:cNvSpPr txBox="1"/>
          <p:nvPr/>
        </p:nvSpPr>
        <p:spPr>
          <a:xfrm>
            <a:off x="1552575" y="477838"/>
            <a:ext cx="4530725" cy="554037"/>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sym typeface="微软雅黑" panose="020B0503020204020204" pitchFamily="34" charset="-122"/>
              </a:rPr>
              <a:t>八、党支部的组织生活</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23" name="圆角矩形 22"/>
          <p:cNvSpPr/>
          <p:nvPr/>
        </p:nvSpPr>
        <p:spPr>
          <a:xfrm>
            <a:off x="1260475" y="2422525"/>
            <a:ext cx="6497955" cy="2434590"/>
          </a:xfrm>
          <a:prstGeom prst="roundRect">
            <a:avLst/>
          </a:prstGeom>
          <a:solidFill>
            <a:srgbClr val="C00000"/>
          </a:solidFill>
          <a:ln>
            <a:solidFill>
              <a:srgbClr val="FF6600"/>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dirty="0">
              <a:ln>
                <a:noFill/>
              </a:ln>
              <a:solidFill>
                <a:schemeClr val="lt1"/>
              </a:solidFill>
              <a:effectLst/>
              <a:uLnTx/>
              <a:uFillTx/>
              <a:latin typeface="+mn-lt"/>
              <a:ea typeface="+mn-ea"/>
              <a:cs typeface="+mn-cs"/>
            </a:endParaRPr>
          </a:p>
        </p:txBody>
      </p:sp>
      <p:sp>
        <p:nvSpPr>
          <p:cNvPr id="26" name="文本框 58"/>
          <p:cNvSpPr txBox="1"/>
          <p:nvPr/>
        </p:nvSpPr>
        <p:spPr>
          <a:xfrm>
            <a:off x="1346200" y="2554288"/>
            <a:ext cx="5978525" cy="1897062"/>
          </a:xfrm>
          <a:prstGeom prst="rect">
            <a:avLst/>
          </a:prstGeom>
          <a:noFill/>
          <a:ln w="9525">
            <a:noFill/>
          </a:ln>
        </p:spPr>
        <p:txBody>
          <a:bodyPr lIns="124990" tIns="62496" rIns="124990" bIns="62496">
            <a:spAutoFit/>
          </a:bodyPr>
          <a:p>
            <a:pPr>
              <a:lnSpc>
                <a:spcPct val="120000"/>
              </a:lnSpc>
            </a:pPr>
            <a:r>
              <a:rPr lang="zh-CN" altLang="en-US" b="1" dirty="0">
                <a:solidFill>
                  <a:srgbClr val="FFFF00"/>
                </a:solidFill>
                <a:latin typeface="微软雅黑" panose="020B0503020204020204" pitchFamily="34" charset="-122"/>
                <a:ea typeface="微软雅黑" panose="020B0503020204020204" pitchFamily="34" charset="-122"/>
              </a:rPr>
              <a:t>     </a:t>
            </a:r>
            <a:r>
              <a:rPr lang="zh-CN" altLang="en-US" sz="2400" b="1" dirty="0">
                <a:solidFill>
                  <a:srgbClr val="FFFF00"/>
                </a:solidFill>
                <a:latin typeface="微软雅黑" panose="020B0503020204020204" pitchFamily="34" charset="-122"/>
                <a:ea typeface="微软雅黑" panose="020B0503020204020204" pitchFamily="34" charset="-122"/>
              </a:rPr>
              <a:t>（五）</a:t>
            </a:r>
            <a:r>
              <a:rPr lang="zh-CN" altLang="zh-CN" sz="2400" b="1" dirty="0">
                <a:solidFill>
                  <a:srgbClr val="FFFF00"/>
                </a:solidFill>
                <a:latin typeface="微软雅黑" panose="020B0503020204020204" pitchFamily="34" charset="-122"/>
                <a:ea typeface="微软雅黑" panose="020B0503020204020204" pitchFamily="34" charset="-122"/>
              </a:rPr>
              <a:t>党支部委员之间、党支部委员和党员之间、党员和党员之间，每年谈心谈话一般不少于1次。谈心谈话应当坦诚相见、交流思想、交换意见、帮助提高。</a:t>
            </a:r>
            <a:endParaRPr lang="zh-CN" altLang="zh-CN" sz="2400" b="1" dirty="0">
              <a:solidFill>
                <a:srgbClr val="FFFF00"/>
              </a:solidFill>
              <a:latin typeface="微软雅黑" panose="020B0503020204020204" pitchFamily="34" charset="-122"/>
              <a:ea typeface="微软雅黑" panose="020B0503020204020204" pitchFamily="34" charset="-122"/>
            </a:endParaRPr>
          </a:p>
        </p:txBody>
      </p:sp>
      <p:sp>
        <p:nvSpPr>
          <p:cNvPr id="46" name="矩形 45"/>
          <p:cNvSpPr/>
          <p:nvPr/>
        </p:nvSpPr>
        <p:spPr>
          <a:xfrm>
            <a:off x="1057275" y="2062163"/>
            <a:ext cx="10226675" cy="399573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9" name="矩形 58"/>
          <p:cNvSpPr/>
          <p:nvPr/>
        </p:nvSpPr>
        <p:spPr>
          <a:xfrm>
            <a:off x="2859088" y="1341438"/>
            <a:ext cx="8064500" cy="863600"/>
          </a:xfrm>
          <a:prstGeom prst="rect">
            <a:avLst/>
          </a:prstGeom>
          <a:solidFill>
            <a:srgbClr val="FF0000"/>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0" name="TextBox 147"/>
          <p:cNvSpPr txBox="1"/>
          <p:nvPr/>
        </p:nvSpPr>
        <p:spPr>
          <a:xfrm>
            <a:off x="3074988" y="1412875"/>
            <a:ext cx="7054850" cy="658813"/>
          </a:xfrm>
          <a:prstGeom prst="rect">
            <a:avLst/>
          </a:prstGeom>
          <a:noFill/>
          <a:ln w="9525">
            <a:noFill/>
          </a:ln>
        </p:spPr>
        <p:txBody>
          <a:bodyPr lIns="103651" tIns="51825" rIns="103651" bIns="51825"/>
          <a:p>
            <a:pPr algn="ctr" defTabSz="1217930"/>
            <a:r>
              <a:rPr lang="zh-CN" altLang="en-US" sz="4000" b="1" dirty="0">
                <a:solidFill>
                  <a:srgbClr val="FAFE5E"/>
                </a:solidFill>
                <a:latin typeface="微软雅黑" panose="020B0503020204020204" pitchFamily="34" charset="-122"/>
                <a:ea typeface="微软雅黑" panose="020B0503020204020204" pitchFamily="34" charset="-122"/>
              </a:rPr>
              <a:t>党员谈心谈话</a:t>
            </a:r>
            <a:endParaRPr lang="zh-CN" altLang="en-US" sz="4000" b="1" dirty="0">
              <a:solidFill>
                <a:srgbClr val="FAFE5E"/>
              </a:solidFill>
              <a:latin typeface="微软雅黑" panose="020B0503020204020204" pitchFamily="34" charset="-122"/>
              <a:ea typeface="微软雅黑" panose="020B0503020204020204" pitchFamily="34" charset="-122"/>
            </a:endParaRPr>
          </a:p>
        </p:txBody>
      </p:sp>
      <p:pic>
        <p:nvPicPr>
          <p:cNvPr id="63498" name="图片 3"/>
          <p:cNvPicPr>
            <a:picLocks noChangeAspect="1"/>
          </p:cNvPicPr>
          <p:nvPr/>
        </p:nvPicPr>
        <p:blipFill>
          <a:blip r:embed="rId2"/>
          <a:stretch>
            <a:fillRect/>
          </a:stretch>
        </p:blipFill>
        <p:spPr>
          <a:xfrm>
            <a:off x="7758113" y="2422525"/>
            <a:ext cx="3386137" cy="2505075"/>
          </a:xfrm>
          <a:prstGeom prst="rect">
            <a:avLst/>
          </a:prstGeom>
          <a:noFill/>
          <a:ln w="9525">
            <a:noFill/>
          </a:ln>
        </p:spPr>
      </p:pic>
    </p:spTree>
    <p:custDataLst>
      <p:tags r:id="rId3"/>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47" presetClass="entr" presetSubtype="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anim calcmode="lin" valueType="num">
                                      <p:cBhvr>
                                        <p:cTn id="19" dur="500" fill="hold"/>
                                        <p:tgtEl>
                                          <p:spTgt spid="59"/>
                                        </p:tgtEl>
                                        <p:attrNameLst>
                                          <p:attrName>ppt_x</p:attrName>
                                        </p:attrNameLst>
                                      </p:cBhvr>
                                      <p:tavLst>
                                        <p:tav tm="0">
                                          <p:val>
                                            <p:strVal val="#ppt_x"/>
                                          </p:val>
                                        </p:tav>
                                        <p:tav tm="100000">
                                          <p:val>
                                            <p:strVal val="#ppt_x"/>
                                          </p:val>
                                        </p:tav>
                                      </p:tavLst>
                                    </p:anim>
                                    <p:anim calcmode="lin" valueType="num">
                                      <p:cBhvr>
                                        <p:cTn id="20" dur="500" fill="hold"/>
                                        <p:tgtEl>
                                          <p:spTgt spid="59"/>
                                        </p:tgtEl>
                                        <p:attrNameLst>
                                          <p:attrName>ppt_y</p:attrName>
                                        </p:attrNameLst>
                                      </p:cBhvr>
                                      <p:tavLst>
                                        <p:tav tm="0">
                                          <p:val>
                                            <p:strVal val="#ppt_y-.1"/>
                                          </p:val>
                                        </p:tav>
                                        <p:tav tm="100000">
                                          <p:val>
                                            <p:strVal val="#ppt_y"/>
                                          </p:val>
                                        </p:tav>
                                      </p:tavLst>
                                    </p:anim>
                                  </p:childTnLst>
                                </p:cTn>
                              </p:par>
                            </p:childTnLst>
                          </p:cTn>
                        </p:par>
                        <p:par>
                          <p:cTn id="21" fill="hold">
                            <p:stCondLst>
                              <p:cond delay="1950"/>
                            </p:stCondLst>
                            <p:childTnLst>
                              <p:par>
                                <p:cTn id="22" presetID="53" presetClass="entr" presetSubtype="16"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p:cTn id="24" dur="500" fill="hold"/>
                                        <p:tgtEl>
                                          <p:spTgt spid="60"/>
                                        </p:tgtEl>
                                        <p:attrNameLst>
                                          <p:attrName>ppt_w</p:attrName>
                                        </p:attrNameLst>
                                      </p:cBhvr>
                                      <p:tavLst>
                                        <p:tav tm="0">
                                          <p:val>
                                            <p:fltVal val="0.000000"/>
                                          </p:val>
                                        </p:tav>
                                        <p:tav tm="100000">
                                          <p:val>
                                            <p:strVal val="#ppt_w"/>
                                          </p:val>
                                        </p:tav>
                                      </p:tavLst>
                                    </p:anim>
                                    <p:anim calcmode="lin" valueType="num">
                                      <p:cBhvr>
                                        <p:cTn id="25" dur="500" fill="hold"/>
                                        <p:tgtEl>
                                          <p:spTgt spid="60"/>
                                        </p:tgtEl>
                                        <p:attrNameLst>
                                          <p:attrName>ppt_h</p:attrName>
                                        </p:attrNameLst>
                                      </p:cBhvr>
                                      <p:tavLst>
                                        <p:tav tm="0">
                                          <p:val>
                                            <p:fltVal val="0.000000"/>
                                          </p:val>
                                        </p:tav>
                                        <p:tav tm="100000">
                                          <p:val>
                                            <p:strVal val="#ppt_h"/>
                                          </p:val>
                                        </p:tav>
                                      </p:tavLst>
                                    </p:anim>
                                    <p:animEffect transition="in" filter="fade">
                                      <p:cBhvr>
                                        <p:cTn id="26" dur="500"/>
                                        <p:tgtEl>
                                          <p:spTgt spid="60"/>
                                        </p:tgtEl>
                                      </p:cBhvr>
                                    </p:animEffect>
                                  </p:childTnLst>
                                </p:cTn>
                              </p:par>
                            </p:childTnLst>
                          </p:cTn>
                        </p:par>
                        <p:par>
                          <p:cTn id="27" fill="hold">
                            <p:stCondLst>
                              <p:cond delay="2450"/>
                            </p:stCondLst>
                            <p:childTnLst>
                              <p:par>
                                <p:cTn id="28" presetID="20"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edge">
                                      <p:cBhvr>
                                        <p:cTn id="30" dur="500"/>
                                        <p:tgtEl>
                                          <p:spTgt spid="46"/>
                                        </p:tgtEl>
                                      </p:cBhvr>
                                    </p:animEffect>
                                  </p:childTnLst>
                                </p:cTn>
                              </p:par>
                            </p:childTnLst>
                          </p:cTn>
                        </p:par>
                        <p:par>
                          <p:cTn id="31" fill="hold">
                            <p:stCondLst>
                              <p:cond delay="2950"/>
                            </p:stCondLst>
                            <p:childTnLst>
                              <p:par>
                                <p:cTn id="32" presetID="2" presetClass="entr" presetSubtype="8"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0-#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childTnLst>
                          </p:cTn>
                        </p:par>
                        <p:par>
                          <p:cTn id="36" fill="hold">
                            <p:stCondLst>
                              <p:cond delay="3450"/>
                            </p:stCondLst>
                            <p:childTnLst>
                              <p:par>
                                <p:cTn id="37" presetID="22" presetClass="entr" presetSubtype="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46" grpId="0" animBg="1"/>
      <p:bldP spid="59" grpId="0" animBg="1"/>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6048375" cy="963612"/>
            <a:chOff x="122511" y="45418"/>
            <a:chExt cx="6047648" cy="963422"/>
          </a:xfrm>
        </p:grpSpPr>
        <p:sp>
          <p:nvSpPr>
            <p:cNvPr id="3" name="对角圆角矩形 2"/>
            <p:cNvSpPr/>
            <p:nvPr/>
          </p:nvSpPr>
          <p:spPr bwMode="auto">
            <a:xfrm>
              <a:off x="593396" y="174748"/>
              <a:ext cx="5576763"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65539" name="Picture 41" descr="未标题-1026"/>
            <p:cNvPicPr>
              <a:picLocks noChangeAspect="1"/>
            </p:cNvPicPr>
            <p:nvPr/>
          </p:nvPicPr>
          <p:blipFill>
            <a:blip r:embed="rId1"/>
            <a:stretch>
              <a:fillRect/>
            </a:stretch>
          </p:blipFill>
          <p:spPr>
            <a:xfrm>
              <a:off x="122511" y="45418"/>
              <a:ext cx="1346647" cy="963422"/>
            </a:xfrm>
            <a:prstGeom prst="rect">
              <a:avLst/>
            </a:prstGeom>
            <a:noFill/>
            <a:ln w="9525">
              <a:noFill/>
            </a:ln>
          </p:spPr>
        </p:pic>
      </p:grpSp>
      <p:sp>
        <p:nvSpPr>
          <p:cNvPr id="5" name="TextBox 13"/>
          <p:cNvSpPr txBox="1"/>
          <p:nvPr/>
        </p:nvSpPr>
        <p:spPr>
          <a:xfrm>
            <a:off x="1274763" y="427038"/>
            <a:ext cx="5256212" cy="552450"/>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九、党支部委员会建设</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12" name="椭圆 11"/>
          <p:cNvSpPr/>
          <p:nvPr/>
        </p:nvSpPr>
        <p:spPr>
          <a:xfrm>
            <a:off x="1209675" y="2406650"/>
            <a:ext cx="3305175" cy="3271838"/>
          </a:xfrm>
          <a:prstGeom prst="ellipse">
            <a:avLst/>
          </a:prstGeom>
          <a:solidFill>
            <a:srgbClr val="C218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矩形 12"/>
          <p:cNvSpPr/>
          <p:nvPr/>
        </p:nvSpPr>
        <p:spPr>
          <a:xfrm>
            <a:off x="1481138" y="2362200"/>
            <a:ext cx="2817813" cy="3155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5000" b="1" i="0" u="none" strike="noStrike" kern="1200" cap="none" spc="0" normalizeH="0" baseline="0" noProof="0" dirty="0">
                <a:ln>
                  <a:noFill/>
                </a:ln>
                <a:solidFill>
                  <a:srgbClr val="FFFF00"/>
                </a:solidFill>
                <a:effectLst/>
                <a:uLnTx/>
                <a:uFillTx/>
                <a:latin typeface="+mn-lt"/>
                <a:ea typeface="+mn-ea"/>
                <a:cs typeface="+mn-cs"/>
              </a:rPr>
              <a:t>设立党支部委员会</a:t>
            </a:r>
            <a:endParaRPr kumimoji="0" lang="zh-CN" altLang="en-US" sz="5000" b="1" i="0" u="none" strike="noStrike" kern="1200" cap="none" spc="0" normalizeH="0" baseline="0" noProof="0" dirty="0">
              <a:ln>
                <a:noFill/>
              </a:ln>
              <a:solidFill>
                <a:srgbClr val="FFFF00"/>
              </a:solidFill>
              <a:effectLst/>
              <a:uLnTx/>
              <a:uFillTx/>
              <a:latin typeface="+mn-lt"/>
              <a:ea typeface="+mn-ea"/>
              <a:cs typeface="+mn-cs"/>
            </a:endParaRPr>
          </a:p>
        </p:txBody>
      </p:sp>
      <p:sp>
        <p:nvSpPr>
          <p:cNvPr id="14" name="矩形 13"/>
          <p:cNvSpPr/>
          <p:nvPr/>
        </p:nvSpPr>
        <p:spPr>
          <a:xfrm>
            <a:off x="4986338" y="1630363"/>
            <a:ext cx="5865813" cy="12255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dirty="0">
                <a:ln>
                  <a:noFill/>
                </a:ln>
                <a:solidFill>
                  <a:srgbClr val="FF0000"/>
                </a:solidFill>
                <a:effectLst/>
                <a:uLnTx/>
                <a:uFillTx/>
                <a:latin typeface="+mn-lt"/>
                <a:ea typeface="+mn-ea"/>
                <a:cs typeface="+mn-cs"/>
              </a:rPr>
              <a:t>（一）有正式党员</a:t>
            </a:r>
            <a:r>
              <a:rPr kumimoji="0" lang="en-US" altLang="zh-CN" sz="2200" b="1" i="0" u="none" strike="noStrike" kern="1200" cap="none" spc="0" normalizeH="0" baseline="0" noProof="0" dirty="0">
                <a:ln>
                  <a:noFill/>
                </a:ln>
                <a:solidFill>
                  <a:srgbClr val="FF0000"/>
                </a:solidFill>
                <a:effectLst/>
                <a:uLnTx/>
                <a:uFillTx/>
                <a:latin typeface="+mn-lt"/>
                <a:ea typeface="+mn-ea"/>
                <a:cs typeface="+mn-cs"/>
              </a:rPr>
              <a:t>7</a:t>
            </a:r>
            <a:r>
              <a:rPr kumimoji="0" lang="zh-CN" altLang="en-US" sz="2200" b="1" i="0" u="none" strike="noStrike" kern="1200" cap="none" spc="0" normalizeH="0" baseline="0" noProof="0" dirty="0">
                <a:ln>
                  <a:noFill/>
                </a:ln>
                <a:solidFill>
                  <a:srgbClr val="FF0000"/>
                </a:solidFill>
                <a:effectLst/>
                <a:uLnTx/>
                <a:uFillTx/>
                <a:latin typeface="+mn-lt"/>
                <a:ea typeface="+mn-ea"/>
                <a:cs typeface="+mn-cs"/>
              </a:rPr>
              <a:t>人以上的党支部，应当设立党支部委员会。党支部委员会由</a:t>
            </a:r>
            <a:r>
              <a:rPr kumimoji="0" lang="en-US" altLang="zh-CN" sz="2200" b="1" i="0" u="none" strike="noStrike" kern="1200" cap="none" spc="0" normalizeH="0" baseline="0" noProof="0" dirty="0">
                <a:ln>
                  <a:noFill/>
                </a:ln>
                <a:solidFill>
                  <a:srgbClr val="FF0000"/>
                </a:solidFill>
                <a:effectLst/>
                <a:uLnTx/>
                <a:uFillTx/>
                <a:latin typeface="+mn-lt"/>
                <a:ea typeface="+mn-ea"/>
                <a:cs typeface="+mn-cs"/>
              </a:rPr>
              <a:t>3</a:t>
            </a:r>
            <a:r>
              <a:rPr kumimoji="0" lang="zh-CN" altLang="en-US" sz="2200" b="1" i="0" u="none" strike="noStrike" kern="1200" cap="none" spc="0" normalizeH="0" baseline="0" noProof="0" dirty="0">
                <a:ln>
                  <a:noFill/>
                </a:ln>
                <a:solidFill>
                  <a:srgbClr val="FF0000"/>
                </a:solidFill>
                <a:effectLst/>
                <a:uLnTx/>
                <a:uFillTx/>
                <a:latin typeface="+mn-lt"/>
                <a:ea typeface="+mn-ea"/>
                <a:cs typeface="+mn-cs"/>
              </a:rPr>
              <a:t>至</a:t>
            </a:r>
            <a:r>
              <a:rPr kumimoji="0" lang="en-US" altLang="zh-CN" sz="2200" b="1" i="0" u="none" strike="noStrike" kern="1200" cap="none" spc="0" normalizeH="0" baseline="0" noProof="0" dirty="0">
                <a:ln>
                  <a:noFill/>
                </a:ln>
                <a:solidFill>
                  <a:srgbClr val="FF0000"/>
                </a:solidFill>
                <a:effectLst/>
                <a:uLnTx/>
                <a:uFillTx/>
                <a:latin typeface="+mn-lt"/>
                <a:ea typeface="+mn-ea"/>
                <a:cs typeface="+mn-cs"/>
              </a:rPr>
              <a:t>5</a:t>
            </a:r>
            <a:r>
              <a:rPr kumimoji="0" lang="zh-CN" altLang="en-US" sz="2200" b="1" i="0" u="none" strike="noStrike" kern="1200" cap="none" spc="0" normalizeH="0" baseline="0" noProof="0" dirty="0">
                <a:ln>
                  <a:noFill/>
                </a:ln>
                <a:solidFill>
                  <a:srgbClr val="FF0000"/>
                </a:solidFill>
                <a:effectLst/>
                <a:uLnTx/>
                <a:uFillTx/>
                <a:latin typeface="+mn-lt"/>
                <a:ea typeface="+mn-ea"/>
                <a:cs typeface="+mn-cs"/>
              </a:rPr>
              <a:t>人组成，一般不超过</a:t>
            </a:r>
            <a:r>
              <a:rPr kumimoji="0" lang="en-US" altLang="zh-CN" sz="2200" b="1" i="0" u="none" strike="noStrike" kern="1200" cap="none" spc="0" normalizeH="0" baseline="0" noProof="0" dirty="0">
                <a:ln>
                  <a:noFill/>
                </a:ln>
                <a:solidFill>
                  <a:srgbClr val="FF0000"/>
                </a:solidFill>
                <a:effectLst/>
                <a:uLnTx/>
                <a:uFillTx/>
                <a:latin typeface="+mn-lt"/>
                <a:ea typeface="+mn-ea"/>
                <a:cs typeface="+mn-cs"/>
              </a:rPr>
              <a:t>7</a:t>
            </a:r>
            <a:r>
              <a:rPr kumimoji="0" lang="zh-CN" altLang="en-US" sz="2200" b="1" i="0" u="none" strike="noStrike" kern="1200" cap="none" spc="0" normalizeH="0" baseline="0" noProof="0" dirty="0">
                <a:ln>
                  <a:noFill/>
                </a:ln>
                <a:solidFill>
                  <a:srgbClr val="FF0000"/>
                </a:solidFill>
                <a:effectLst/>
                <a:uLnTx/>
                <a:uFillTx/>
                <a:latin typeface="+mn-lt"/>
                <a:ea typeface="+mn-ea"/>
                <a:cs typeface="+mn-cs"/>
              </a:rPr>
              <a:t>人。</a:t>
            </a:r>
            <a:endParaRPr kumimoji="0" lang="zh-CN" altLang="en-US" sz="2200" b="1" i="0" u="none" strike="noStrike" kern="1200" cap="none" spc="0" normalizeH="0" baseline="0" noProof="0" dirty="0">
              <a:ln>
                <a:noFill/>
              </a:ln>
              <a:solidFill>
                <a:srgbClr val="FF0000"/>
              </a:solidFill>
              <a:effectLst/>
              <a:uLnTx/>
              <a:uFillTx/>
              <a:latin typeface="+mn-lt"/>
              <a:ea typeface="+mn-ea"/>
              <a:cs typeface="+mn-cs"/>
            </a:endParaRPr>
          </a:p>
        </p:txBody>
      </p:sp>
      <p:sp>
        <p:nvSpPr>
          <p:cNvPr id="15" name="矩形 14"/>
          <p:cNvSpPr/>
          <p:nvPr/>
        </p:nvSpPr>
        <p:spPr>
          <a:xfrm>
            <a:off x="4979988" y="3216275"/>
            <a:ext cx="5872163" cy="12239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dirty="0">
                <a:ln>
                  <a:noFill/>
                </a:ln>
                <a:solidFill>
                  <a:srgbClr val="FF0000"/>
                </a:solidFill>
                <a:effectLst/>
                <a:uLnTx/>
                <a:uFillTx/>
                <a:latin typeface="+mn-lt"/>
                <a:ea typeface="+mn-ea"/>
                <a:cs typeface="+mn-cs"/>
              </a:rPr>
              <a:t>党支部委员会设书记和组织委员、宣传委员、纪检委员等，必要时可以设</a:t>
            </a:r>
            <a:r>
              <a:rPr kumimoji="0" lang="en-US" altLang="zh-CN" sz="2200" b="1" i="0" u="none" strike="noStrike" kern="1200" cap="none" spc="0" normalizeH="0" baseline="0" noProof="0" dirty="0">
                <a:ln>
                  <a:noFill/>
                </a:ln>
                <a:solidFill>
                  <a:srgbClr val="FF0000"/>
                </a:solidFill>
                <a:effectLst/>
                <a:uLnTx/>
                <a:uFillTx/>
                <a:latin typeface="+mn-lt"/>
                <a:ea typeface="+mn-ea"/>
                <a:cs typeface="+mn-cs"/>
              </a:rPr>
              <a:t>1</a:t>
            </a:r>
            <a:r>
              <a:rPr kumimoji="0" lang="zh-CN" altLang="en-US" sz="2200" b="1" i="0" u="none" strike="noStrike" kern="1200" cap="none" spc="0" normalizeH="0" baseline="0" noProof="0" dirty="0">
                <a:ln>
                  <a:noFill/>
                </a:ln>
                <a:solidFill>
                  <a:srgbClr val="FF0000"/>
                </a:solidFill>
                <a:effectLst/>
                <a:uLnTx/>
                <a:uFillTx/>
                <a:latin typeface="+mn-lt"/>
                <a:ea typeface="+mn-ea"/>
                <a:cs typeface="+mn-cs"/>
              </a:rPr>
              <a:t>名副书记。</a:t>
            </a:r>
            <a:endParaRPr kumimoji="0" lang="zh-CN" altLang="en-US" sz="2200" b="1" i="0" u="none" strike="noStrike" kern="1200" cap="none" spc="0" normalizeH="0" baseline="0" noProof="0" dirty="0">
              <a:ln>
                <a:noFill/>
              </a:ln>
              <a:solidFill>
                <a:srgbClr val="FF0000"/>
              </a:solidFill>
              <a:effectLst/>
              <a:uLnTx/>
              <a:uFillTx/>
              <a:latin typeface="+mn-lt"/>
              <a:ea typeface="+mn-ea"/>
              <a:cs typeface="+mn-cs"/>
            </a:endParaRPr>
          </a:p>
        </p:txBody>
      </p:sp>
      <p:sp>
        <p:nvSpPr>
          <p:cNvPr id="16" name="矩形 15"/>
          <p:cNvSpPr/>
          <p:nvPr/>
        </p:nvSpPr>
        <p:spPr>
          <a:xfrm>
            <a:off x="5003800" y="4706938"/>
            <a:ext cx="5848350" cy="12239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dirty="0">
                <a:ln>
                  <a:noFill/>
                </a:ln>
                <a:solidFill>
                  <a:srgbClr val="FF0000"/>
                </a:solidFill>
                <a:effectLst/>
                <a:uLnTx/>
                <a:uFillTx/>
                <a:latin typeface="+mn-lt"/>
                <a:ea typeface="+mn-ea"/>
                <a:cs typeface="+mn-cs"/>
              </a:rPr>
              <a:t>正式党员不足</a:t>
            </a:r>
            <a:r>
              <a:rPr kumimoji="0" lang="en-US" altLang="zh-CN" sz="2200" b="1" i="0" u="none" strike="noStrike" kern="1200" cap="none" spc="0" normalizeH="0" baseline="0" noProof="0" dirty="0">
                <a:ln>
                  <a:noFill/>
                </a:ln>
                <a:solidFill>
                  <a:srgbClr val="FF0000"/>
                </a:solidFill>
                <a:effectLst/>
                <a:uLnTx/>
                <a:uFillTx/>
                <a:latin typeface="+mn-lt"/>
                <a:ea typeface="+mn-ea"/>
                <a:cs typeface="+mn-cs"/>
              </a:rPr>
              <a:t>7</a:t>
            </a:r>
            <a:r>
              <a:rPr kumimoji="0" lang="zh-CN" altLang="en-US" sz="2200" b="1" i="0" u="none" strike="noStrike" kern="1200" cap="none" spc="0" normalizeH="0" baseline="0" noProof="0" dirty="0">
                <a:ln>
                  <a:noFill/>
                </a:ln>
                <a:solidFill>
                  <a:srgbClr val="FF0000"/>
                </a:solidFill>
                <a:effectLst/>
                <a:uLnTx/>
                <a:uFillTx/>
                <a:latin typeface="+mn-lt"/>
                <a:ea typeface="+mn-ea"/>
                <a:cs typeface="+mn-cs"/>
              </a:rPr>
              <a:t>人的党支部，设</a:t>
            </a:r>
            <a:r>
              <a:rPr kumimoji="0" lang="en-US" altLang="zh-CN" sz="2200" b="1" i="0" u="none" strike="noStrike" kern="1200" cap="none" spc="0" normalizeH="0" baseline="0" noProof="0" dirty="0">
                <a:ln>
                  <a:noFill/>
                </a:ln>
                <a:solidFill>
                  <a:srgbClr val="FF0000"/>
                </a:solidFill>
                <a:effectLst/>
                <a:uLnTx/>
                <a:uFillTx/>
                <a:latin typeface="+mn-lt"/>
                <a:ea typeface="+mn-ea"/>
                <a:cs typeface="+mn-cs"/>
              </a:rPr>
              <a:t>1</a:t>
            </a:r>
            <a:r>
              <a:rPr kumimoji="0" lang="zh-CN" altLang="en-US" sz="2200" b="1" i="0" u="none" strike="noStrike" kern="1200" cap="none" spc="0" normalizeH="0" baseline="0" noProof="0" dirty="0">
                <a:ln>
                  <a:noFill/>
                </a:ln>
                <a:solidFill>
                  <a:srgbClr val="FF0000"/>
                </a:solidFill>
                <a:effectLst/>
                <a:uLnTx/>
                <a:uFillTx/>
                <a:latin typeface="+mn-lt"/>
                <a:ea typeface="+mn-ea"/>
                <a:cs typeface="+mn-cs"/>
              </a:rPr>
              <a:t>名书记，必要时可以设</a:t>
            </a:r>
            <a:r>
              <a:rPr kumimoji="0" lang="en-US" altLang="zh-CN" sz="2200" b="1" i="0" u="none" strike="noStrike" kern="1200" cap="none" spc="0" normalizeH="0" baseline="0" noProof="0" dirty="0">
                <a:ln>
                  <a:noFill/>
                </a:ln>
                <a:solidFill>
                  <a:srgbClr val="FF0000"/>
                </a:solidFill>
                <a:effectLst/>
                <a:uLnTx/>
                <a:uFillTx/>
                <a:latin typeface="+mn-lt"/>
                <a:ea typeface="+mn-ea"/>
                <a:cs typeface="+mn-cs"/>
              </a:rPr>
              <a:t>1</a:t>
            </a:r>
            <a:r>
              <a:rPr kumimoji="0" lang="zh-CN" altLang="en-US" sz="2200" b="1" i="0" u="none" strike="noStrike" kern="1200" cap="none" spc="0" normalizeH="0" baseline="0" noProof="0" dirty="0">
                <a:ln>
                  <a:noFill/>
                </a:ln>
                <a:solidFill>
                  <a:srgbClr val="FF0000"/>
                </a:solidFill>
                <a:effectLst/>
                <a:uLnTx/>
                <a:uFillTx/>
                <a:latin typeface="+mn-lt"/>
                <a:ea typeface="+mn-ea"/>
                <a:cs typeface="+mn-cs"/>
              </a:rPr>
              <a:t>名副书记。</a:t>
            </a:r>
            <a:endParaRPr kumimoji="0" lang="zh-CN" altLang="en-US" sz="2200" b="1" i="0" u="none" strike="noStrike" kern="1200" cap="none" spc="0" normalizeH="0" baseline="0" noProof="0" dirty="0">
              <a:ln>
                <a:noFill/>
              </a:ln>
              <a:solidFill>
                <a:srgbClr val="FF0000"/>
              </a:solidFill>
              <a:effectLst/>
              <a:uLnTx/>
              <a:uFillTx/>
              <a:latin typeface="+mn-lt"/>
              <a:ea typeface="+mn-ea"/>
              <a:cs typeface="+mn-cs"/>
            </a:endParaRPr>
          </a:p>
        </p:txBody>
      </p:sp>
    </p:spTree>
    <p:custDataLst>
      <p:tags r:id="rId2"/>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950"/>
                            </p:stCondLst>
                            <p:childTnLst>
                              <p:par>
                                <p:cTn id="20" presetID="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45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295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45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3" grpId="0"/>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39"/>
          <p:cNvSpPr/>
          <p:nvPr/>
        </p:nvSpPr>
        <p:spPr>
          <a:xfrm>
            <a:off x="1793875" y="1412875"/>
            <a:ext cx="9704388" cy="4681538"/>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pic>
        <p:nvPicPr>
          <p:cNvPr id="19" name="AutoShape 4"/>
          <p:cNvPicPr/>
          <p:nvPr/>
        </p:nvPicPr>
        <p:blipFill>
          <a:blip r:embed="rId1"/>
          <a:stretch>
            <a:fillRect/>
          </a:stretch>
        </p:blipFill>
        <p:spPr>
          <a:xfrm>
            <a:off x="3435350" y="1125538"/>
            <a:ext cx="7488238" cy="1295400"/>
          </a:xfrm>
          <a:prstGeom prst="rect">
            <a:avLst/>
          </a:prstGeom>
          <a:noFill/>
          <a:ln w="9525">
            <a:noFill/>
          </a:ln>
        </p:spPr>
      </p:pic>
      <p:sp>
        <p:nvSpPr>
          <p:cNvPr id="20" name="TextBox 147"/>
          <p:cNvSpPr txBox="1"/>
          <p:nvPr/>
        </p:nvSpPr>
        <p:spPr>
          <a:xfrm>
            <a:off x="3657600" y="1196975"/>
            <a:ext cx="7337425" cy="1141413"/>
          </a:xfrm>
          <a:prstGeom prst="rect">
            <a:avLst/>
          </a:prstGeom>
          <a:noFill/>
          <a:ln w="9525">
            <a:noFill/>
          </a:ln>
        </p:spPr>
        <p:txBody>
          <a:bodyPr lIns="103651" tIns="51825" rIns="103651" bIns="51825"/>
          <a:p>
            <a:pPr defTabSz="1217930"/>
            <a:r>
              <a:rPr lang="zh-CN" altLang="zh-CN" sz="3000" b="1" dirty="0">
                <a:solidFill>
                  <a:srgbClr val="FAFE5E"/>
                </a:solidFill>
                <a:latin typeface="微软雅黑" panose="020B0503020204020204" pitchFamily="34" charset="-122"/>
                <a:ea typeface="微软雅黑" panose="020B0503020204020204" pitchFamily="34" charset="-122"/>
              </a:rPr>
              <a:t>（二）社会组织党支部委员会一般每届任期3年。</a:t>
            </a:r>
            <a:endParaRPr lang="zh-CN" altLang="en-US" sz="3000" b="1" dirty="0">
              <a:solidFill>
                <a:srgbClr val="FAFE5E"/>
              </a:solidFill>
              <a:latin typeface="微软雅黑" panose="020B0503020204020204" pitchFamily="34" charset="-122"/>
              <a:ea typeface="微软雅黑" panose="020B0503020204020204" pitchFamily="34" charset="-122"/>
            </a:endParaRPr>
          </a:p>
        </p:txBody>
      </p:sp>
      <p:sp>
        <p:nvSpPr>
          <p:cNvPr id="21" name="矩形 25"/>
          <p:cNvSpPr/>
          <p:nvPr/>
        </p:nvSpPr>
        <p:spPr>
          <a:xfrm>
            <a:off x="2325688" y="2603500"/>
            <a:ext cx="8669337" cy="3106738"/>
          </a:xfrm>
          <a:prstGeom prst="rect">
            <a:avLst/>
          </a:prstGeom>
          <a:noFill/>
          <a:ln w="9525">
            <a:noFill/>
          </a:ln>
        </p:spPr>
        <p:txBody>
          <a:bodyPr>
            <a:spAutoFit/>
          </a:bodyPr>
          <a:p>
            <a:r>
              <a:rPr lang="zh-CN" altLang="en-US" sz="20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 党支部委员会由党支部党员大会选举产生，党支部书记、副书记一般由党支部委员会会议选举产生，不设委员会的党支部书记、副书记由党支部党员大会选举产生。选出的党支部委员，报上级党组织备案；党支部书记、副书记，报上级党组织批准。党支部书记、副书记、委员出现空缺，应当及时进行补选。确有必要时，上级党组织可以指派党支部书记或者副书记。</a:t>
            </a:r>
            <a:endParaRPr lang="zh-CN" altLang="en-US" sz="2800"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195263" y="306388"/>
            <a:ext cx="6048375" cy="963612"/>
            <a:chOff x="122511" y="45418"/>
            <a:chExt cx="6047648" cy="963422"/>
          </a:xfrm>
        </p:grpSpPr>
        <p:sp>
          <p:nvSpPr>
            <p:cNvPr id="3" name="对角圆角矩形 2"/>
            <p:cNvSpPr/>
            <p:nvPr/>
          </p:nvSpPr>
          <p:spPr bwMode="auto">
            <a:xfrm>
              <a:off x="593396" y="174748"/>
              <a:ext cx="5576763"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67591" name="Picture 41" descr="未标题-1026"/>
            <p:cNvPicPr>
              <a:picLocks noChangeAspect="1"/>
            </p:cNvPicPr>
            <p:nvPr/>
          </p:nvPicPr>
          <p:blipFill>
            <a:blip r:embed="rId2"/>
            <a:stretch>
              <a:fillRect/>
            </a:stretch>
          </p:blipFill>
          <p:spPr>
            <a:xfrm>
              <a:off x="122511" y="45418"/>
              <a:ext cx="1346647" cy="963422"/>
            </a:xfrm>
            <a:prstGeom prst="rect">
              <a:avLst/>
            </a:prstGeom>
            <a:noFill/>
            <a:ln w="9525">
              <a:noFill/>
            </a:ln>
          </p:spPr>
        </p:pic>
      </p:grpSp>
      <p:sp>
        <p:nvSpPr>
          <p:cNvPr id="5" name="TextBox 13"/>
          <p:cNvSpPr txBox="1"/>
          <p:nvPr/>
        </p:nvSpPr>
        <p:spPr>
          <a:xfrm>
            <a:off x="1274763" y="427038"/>
            <a:ext cx="5256212" cy="552450"/>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九、党支部委员会建设</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47"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1950"/>
                            </p:stCondLst>
                            <p:childTnLst>
                              <p:par>
                                <p:cTn id="22" presetID="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45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000000"/>
                                          </p:val>
                                        </p:tav>
                                        <p:tav tm="100000">
                                          <p:val>
                                            <p:strVal val="#ppt_w"/>
                                          </p:val>
                                        </p:tav>
                                      </p:tavLst>
                                    </p:anim>
                                    <p:anim calcmode="lin" valueType="num">
                                      <p:cBhvr>
                                        <p:cTn id="30" dur="500" fill="hold"/>
                                        <p:tgtEl>
                                          <p:spTgt spid="20"/>
                                        </p:tgtEl>
                                        <p:attrNameLst>
                                          <p:attrName>ppt_h</p:attrName>
                                        </p:attrNameLst>
                                      </p:cBhvr>
                                      <p:tavLst>
                                        <p:tav tm="0">
                                          <p:val>
                                            <p:fltVal val="0.000000"/>
                                          </p:val>
                                        </p:tav>
                                        <p:tav tm="100000">
                                          <p:val>
                                            <p:strVal val="#ppt_h"/>
                                          </p:val>
                                        </p:tav>
                                      </p:tavLst>
                                    </p:anim>
                                    <p:animEffect transition="in" filter="fade">
                                      <p:cBhvr>
                                        <p:cTn id="31" dur="500"/>
                                        <p:tgtEl>
                                          <p:spTgt spid="20"/>
                                        </p:tgtEl>
                                      </p:cBhvr>
                                    </p:animEffect>
                                  </p:childTnLst>
                                </p:cTn>
                              </p:par>
                            </p:childTnLst>
                          </p:cTn>
                        </p:par>
                        <p:par>
                          <p:cTn id="32" fill="hold">
                            <p:stCondLst>
                              <p:cond delay="295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1"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39"/>
          <p:cNvSpPr/>
          <p:nvPr/>
        </p:nvSpPr>
        <p:spPr>
          <a:xfrm>
            <a:off x="1793875" y="1412875"/>
            <a:ext cx="9704388" cy="4681538"/>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pic>
        <p:nvPicPr>
          <p:cNvPr id="19" name="AutoShape 4"/>
          <p:cNvPicPr/>
          <p:nvPr/>
        </p:nvPicPr>
        <p:blipFill>
          <a:blip r:embed="rId1"/>
          <a:stretch>
            <a:fillRect/>
          </a:stretch>
        </p:blipFill>
        <p:spPr>
          <a:xfrm>
            <a:off x="3435350" y="1125538"/>
            <a:ext cx="7488238" cy="1295400"/>
          </a:xfrm>
          <a:prstGeom prst="rect">
            <a:avLst/>
          </a:prstGeom>
          <a:noFill/>
          <a:ln w="9525">
            <a:noFill/>
          </a:ln>
        </p:spPr>
      </p:pic>
      <p:sp>
        <p:nvSpPr>
          <p:cNvPr id="20" name="TextBox 147"/>
          <p:cNvSpPr txBox="1"/>
          <p:nvPr/>
        </p:nvSpPr>
        <p:spPr>
          <a:xfrm>
            <a:off x="3657600" y="1196975"/>
            <a:ext cx="7337425" cy="1141413"/>
          </a:xfrm>
          <a:prstGeom prst="rect">
            <a:avLst/>
          </a:prstGeom>
          <a:noFill/>
          <a:ln w="9525">
            <a:noFill/>
          </a:ln>
        </p:spPr>
        <p:txBody>
          <a:bodyPr lIns="103651" tIns="51825" rIns="103651" bIns="51825"/>
          <a:p>
            <a:pPr defTabSz="1217930"/>
            <a:r>
              <a:rPr lang="zh-CN" altLang="zh-CN" sz="3000" b="1" dirty="0">
                <a:solidFill>
                  <a:srgbClr val="FAFE5E"/>
                </a:solidFill>
                <a:latin typeface="微软雅黑" panose="020B0503020204020204" pitchFamily="34" charset="-122"/>
                <a:ea typeface="微软雅黑" panose="020B0503020204020204" pitchFamily="34" charset="-122"/>
              </a:rPr>
              <a:t>（二）社会组织党支部委员会一般每届任期3年。</a:t>
            </a:r>
            <a:endParaRPr lang="zh-CN" altLang="en-US" sz="3000" b="1" dirty="0">
              <a:solidFill>
                <a:srgbClr val="FAFE5E"/>
              </a:solidFill>
              <a:latin typeface="微软雅黑" panose="020B0503020204020204" pitchFamily="34" charset="-122"/>
              <a:ea typeface="微软雅黑" panose="020B0503020204020204" pitchFamily="34" charset="-122"/>
            </a:endParaRPr>
          </a:p>
        </p:txBody>
      </p:sp>
      <p:sp>
        <p:nvSpPr>
          <p:cNvPr id="21" name="矩形 25"/>
          <p:cNvSpPr/>
          <p:nvPr/>
        </p:nvSpPr>
        <p:spPr>
          <a:xfrm>
            <a:off x="2932113" y="2779713"/>
            <a:ext cx="8351837" cy="2676525"/>
          </a:xfrm>
          <a:prstGeom prst="rect">
            <a:avLst/>
          </a:prstGeom>
          <a:noFill/>
          <a:ln w="9525">
            <a:noFill/>
          </a:ln>
        </p:spPr>
        <p:txBody>
          <a:bodyPr>
            <a:spAutoFit/>
          </a:bodyPr>
          <a:p>
            <a:r>
              <a:rPr lang="zh-CN" altLang="en-US" sz="20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建立健全党支部按期换届提醒督促机制。根据党组织隶属关系和干部管理权限，上级党组织对任期届满的党支部，一般提前6个月以发函或者电话通知等形式，提醒做好换届准备。</a:t>
            </a:r>
            <a:endParaRPr lang="zh-CN" altLang="en-US"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      对需要延期或者提前换届的，应当认真审核、从严把关，延长或者提前期限一般不超过1年。</a:t>
            </a:r>
            <a:endParaRPr lang="zh-CN" altLang="en-US" sz="2800"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195263" y="306388"/>
            <a:ext cx="6048375" cy="963612"/>
            <a:chOff x="122511" y="45418"/>
            <a:chExt cx="6047648" cy="963422"/>
          </a:xfrm>
        </p:grpSpPr>
        <p:sp>
          <p:nvSpPr>
            <p:cNvPr id="3" name="对角圆角矩形 2"/>
            <p:cNvSpPr/>
            <p:nvPr/>
          </p:nvSpPr>
          <p:spPr bwMode="auto">
            <a:xfrm>
              <a:off x="593396" y="174748"/>
              <a:ext cx="5576763"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69639" name="Picture 41" descr="未标题-1026"/>
            <p:cNvPicPr>
              <a:picLocks noChangeAspect="1"/>
            </p:cNvPicPr>
            <p:nvPr/>
          </p:nvPicPr>
          <p:blipFill>
            <a:blip r:embed="rId2"/>
            <a:stretch>
              <a:fillRect/>
            </a:stretch>
          </p:blipFill>
          <p:spPr>
            <a:xfrm>
              <a:off x="122511" y="45418"/>
              <a:ext cx="1346647" cy="963422"/>
            </a:xfrm>
            <a:prstGeom prst="rect">
              <a:avLst/>
            </a:prstGeom>
            <a:noFill/>
            <a:ln w="9525">
              <a:noFill/>
            </a:ln>
          </p:spPr>
        </p:pic>
      </p:grpSp>
      <p:sp>
        <p:nvSpPr>
          <p:cNvPr id="5" name="TextBox 13"/>
          <p:cNvSpPr txBox="1"/>
          <p:nvPr/>
        </p:nvSpPr>
        <p:spPr>
          <a:xfrm>
            <a:off x="1274763" y="427038"/>
            <a:ext cx="5256212" cy="552450"/>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九、党支部委员会建设</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47"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1950"/>
                            </p:stCondLst>
                            <p:childTnLst>
                              <p:par>
                                <p:cTn id="22" presetID="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45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000000"/>
                                          </p:val>
                                        </p:tav>
                                        <p:tav tm="100000">
                                          <p:val>
                                            <p:strVal val="#ppt_w"/>
                                          </p:val>
                                        </p:tav>
                                      </p:tavLst>
                                    </p:anim>
                                    <p:anim calcmode="lin" valueType="num">
                                      <p:cBhvr>
                                        <p:cTn id="30" dur="500" fill="hold"/>
                                        <p:tgtEl>
                                          <p:spTgt spid="20"/>
                                        </p:tgtEl>
                                        <p:attrNameLst>
                                          <p:attrName>ppt_h</p:attrName>
                                        </p:attrNameLst>
                                      </p:cBhvr>
                                      <p:tavLst>
                                        <p:tav tm="0">
                                          <p:val>
                                            <p:fltVal val="0.000000"/>
                                          </p:val>
                                        </p:tav>
                                        <p:tav tm="100000">
                                          <p:val>
                                            <p:strVal val="#ppt_h"/>
                                          </p:val>
                                        </p:tav>
                                      </p:tavLst>
                                    </p:anim>
                                    <p:animEffect transition="in" filter="fade">
                                      <p:cBhvr>
                                        <p:cTn id="31" dur="500"/>
                                        <p:tgtEl>
                                          <p:spTgt spid="20"/>
                                        </p:tgtEl>
                                      </p:cBhvr>
                                    </p:animEffect>
                                  </p:childTnLst>
                                </p:cTn>
                              </p:par>
                            </p:childTnLst>
                          </p:cTn>
                        </p:par>
                        <p:par>
                          <p:cTn id="32" fill="hold">
                            <p:stCondLst>
                              <p:cond delay="295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0" grpId="0"/>
      <p:bldP spid="21"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39"/>
          <p:cNvSpPr/>
          <p:nvPr/>
        </p:nvSpPr>
        <p:spPr>
          <a:xfrm>
            <a:off x="1793875" y="1412875"/>
            <a:ext cx="9704388" cy="4681538"/>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sp>
        <p:nvSpPr>
          <p:cNvPr id="21" name="矩形 25"/>
          <p:cNvSpPr/>
          <p:nvPr/>
        </p:nvSpPr>
        <p:spPr>
          <a:xfrm>
            <a:off x="3003550" y="1630363"/>
            <a:ext cx="8351838" cy="1814512"/>
          </a:xfrm>
          <a:prstGeom prst="rect">
            <a:avLst/>
          </a:prstGeom>
          <a:noFill/>
          <a:ln w="9525">
            <a:noFill/>
          </a:ln>
        </p:spPr>
        <p:txBody>
          <a:bodyPr>
            <a:spAutoFit/>
          </a:bodyPr>
          <a:p>
            <a:r>
              <a:rPr lang="zh-CN" altLang="en-US" sz="2000" dirty="0">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（三）党支部书记主持党支部全面工作，督促党支部其他委员履行职责、发挥作用，抓好党支部委员会自身建设，向党支部委员会、党员大会和上级党组织报告工作。</a:t>
            </a:r>
            <a:endParaRPr lang="zh-CN" altLang="en-US" sz="2800"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195263" y="306388"/>
            <a:ext cx="6048375" cy="963612"/>
            <a:chOff x="122511" y="45418"/>
            <a:chExt cx="6047648" cy="963422"/>
          </a:xfrm>
        </p:grpSpPr>
        <p:sp>
          <p:nvSpPr>
            <p:cNvPr id="3" name="对角圆角矩形 2"/>
            <p:cNvSpPr/>
            <p:nvPr/>
          </p:nvSpPr>
          <p:spPr bwMode="auto">
            <a:xfrm>
              <a:off x="593396" y="174748"/>
              <a:ext cx="5576763"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71685" name="Picture 41" descr="未标题-1026"/>
            <p:cNvPicPr>
              <a:picLocks noChangeAspect="1"/>
            </p:cNvPicPr>
            <p:nvPr/>
          </p:nvPicPr>
          <p:blipFill>
            <a:blip r:embed="rId1"/>
            <a:stretch>
              <a:fillRect/>
            </a:stretch>
          </p:blipFill>
          <p:spPr>
            <a:xfrm>
              <a:off x="122511" y="45418"/>
              <a:ext cx="1346647" cy="963422"/>
            </a:xfrm>
            <a:prstGeom prst="rect">
              <a:avLst/>
            </a:prstGeom>
            <a:noFill/>
            <a:ln w="9525">
              <a:noFill/>
            </a:ln>
          </p:spPr>
        </p:pic>
      </p:grpSp>
      <p:sp>
        <p:nvSpPr>
          <p:cNvPr id="5" name="TextBox 13"/>
          <p:cNvSpPr txBox="1"/>
          <p:nvPr/>
        </p:nvSpPr>
        <p:spPr>
          <a:xfrm>
            <a:off x="1274763" y="427038"/>
            <a:ext cx="5256212" cy="552450"/>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九、党支部委员会建设</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602634" y="1960582"/>
            <a:ext cx="2304256" cy="819238"/>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rgbClr val="FFFF00"/>
                </a:solidFill>
                <a:effectLst/>
                <a:uLnTx/>
                <a:uFillTx/>
                <a:latin typeface="+mn-lt"/>
                <a:ea typeface="+mn-ea"/>
                <a:cs typeface="+mn-cs"/>
              </a:rPr>
              <a:t>党支部书记</a:t>
            </a:r>
            <a:endParaRPr kumimoji="0" lang="zh-CN" altLang="en-US" sz="3000" b="1" i="0" u="none" strike="noStrike" kern="1200" cap="none" spc="0" normalizeH="0" baseline="0" noProof="0" dirty="0">
              <a:ln>
                <a:noFill/>
              </a:ln>
              <a:solidFill>
                <a:srgbClr val="FFFF00"/>
              </a:solidFill>
              <a:effectLst/>
              <a:uLnTx/>
              <a:uFillTx/>
              <a:latin typeface="+mn-lt"/>
              <a:ea typeface="+mn-ea"/>
              <a:cs typeface="+mn-cs"/>
            </a:endParaRPr>
          </a:p>
        </p:txBody>
      </p:sp>
      <p:sp>
        <p:nvSpPr>
          <p:cNvPr id="11" name="矩形 25"/>
          <p:cNvSpPr/>
          <p:nvPr/>
        </p:nvSpPr>
        <p:spPr>
          <a:xfrm>
            <a:off x="3003550" y="3833813"/>
            <a:ext cx="8351838" cy="1384300"/>
          </a:xfrm>
          <a:prstGeom prst="rect">
            <a:avLst/>
          </a:prstGeom>
          <a:noFill/>
          <a:ln w="9525">
            <a:noFill/>
          </a:ln>
        </p:spPr>
        <p:txBody>
          <a:bodyPr>
            <a:spAutoFit/>
          </a:bodyPr>
          <a:p>
            <a:r>
              <a:rPr lang="zh-CN" altLang="en-US" sz="20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 </a:t>
            </a:r>
            <a:r>
              <a:rPr lang="zh-CN" altLang="zh-CN" sz="2800" dirty="0">
                <a:latin typeface="微软雅黑" panose="020B0503020204020204" pitchFamily="34" charset="-122"/>
                <a:ea typeface="微软雅黑" panose="020B0503020204020204" pitchFamily="34" charset="-122"/>
              </a:rPr>
              <a:t>党支部副书记协助党支部书记开展工作。</a:t>
            </a:r>
            <a:endParaRPr lang="zh-CN" altLang="zh-CN" sz="2800" dirty="0">
              <a:latin typeface="微软雅黑" panose="020B0503020204020204" pitchFamily="34" charset="-122"/>
              <a:ea typeface="微软雅黑" panose="020B0503020204020204" pitchFamily="34" charset="-122"/>
            </a:endParaRPr>
          </a:p>
          <a:p>
            <a:r>
              <a:rPr lang="zh-CN" altLang="zh-CN" sz="2800" dirty="0">
                <a:latin typeface="微软雅黑" panose="020B0503020204020204" pitchFamily="34" charset="-122"/>
                <a:ea typeface="微软雅黑" panose="020B0503020204020204" pitchFamily="34" charset="-122"/>
              </a:rPr>
              <a:t>    </a:t>
            </a:r>
            <a:endParaRPr lang="zh-CN" altLang="zh-CN" sz="2800" dirty="0">
              <a:latin typeface="微软雅黑" panose="020B0503020204020204" pitchFamily="34" charset="-122"/>
              <a:ea typeface="微软雅黑" panose="020B0503020204020204" pitchFamily="34" charset="-122"/>
            </a:endParaRPr>
          </a:p>
          <a:p>
            <a:r>
              <a:rPr lang="zh-CN" altLang="zh-CN" sz="2800" dirty="0">
                <a:latin typeface="微软雅黑" panose="020B0503020204020204" pitchFamily="34" charset="-122"/>
                <a:ea typeface="微软雅黑" panose="020B0503020204020204" pitchFamily="34" charset="-122"/>
              </a:rPr>
              <a:t>    党支部其他委员按照职责分工开展工作。</a:t>
            </a:r>
            <a:endParaRPr lang="zh-CN" altLang="zh-CN" sz="2800" dirty="0">
              <a:latin typeface="微软雅黑" panose="020B0503020204020204" pitchFamily="34" charset="-122"/>
              <a:ea typeface="微软雅黑" panose="020B0503020204020204" pitchFamily="34" charset="-122"/>
            </a:endParaRPr>
          </a:p>
        </p:txBody>
      </p:sp>
      <p:sp>
        <p:nvSpPr>
          <p:cNvPr id="12" name="矩形 11"/>
          <p:cNvSpPr/>
          <p:nvPr/>
        </p:nvSpPr>
        <p:spPr bwMode="auto">
          <a:xfrm>
            <a:off x="554355" y="3857625"/>
            <a:ext cx="2509520" cy="81915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000" b="1" strike="noStrike" noProof="0" dirty="0">
                <a:ln>
                  <a:noFill/>
                </a:ln>
                <a:solidFill>
                  <a:srgbClr val="FFFF00"/>
                </a:solidFill>
                <a:effectLst/>
                <a:uLnTx/>
                <a:uFillTx/>
                <a:sym typeface="+mn-ea"/>
              </a:rPr>
              <a:t>党支部副书记</a:t>
            </a:r>
            <a:endParaRPr kumimoji="0" lang="zh-CN" altLang="en-US" sz="3000" b="1" i="0" u="none" strike="noStrike" kern="1200" cap="none" spc="0" normalizeH="0" baseline="0" noProof="0" dirty="0">
              <a:ln>
                <a:noFill/>
              </a:ln>
              <a:solidFill>
                <a:srgbClr val="FFFF00"/>
              </a:solidFill>
              <a:effectLst/>
              <a:uLnTx/>
              <a:uFillTx/>
              <a:latin typeface="+mn-lt"/>
              <a:ea typeface="+mn-ea"/>
              <a:cs typeface="+mn-cs"/>
            </a:endParaRPr>
          </a:p>
        </p:txBody>
      </p:sp>
    </p:spTree>
    <p:custDataLst>
      <p:tags r:id="rId2"/>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2" presetClass="entr" presetSubtype="8"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0-#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childTnLst>
                          </p:cTn>
                        </p:par>
                        <p:par>
                          <p:cTn id="20" fill="hold">
                            <p:stCondLst>
                              <p:cond delay="1950"/>
                            </p:stCondLst>
                            <p:childTnLst>
                              <p:par>
                                <p:cTn id="21" presetID="47"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2450"/>
                            </p:stCondLst>
                            <p:childTnLst>
                              <p:par>
                                <p:cTn id="27" presetID="2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par>
                          <p:cTn id="30" fill="hold">
                            <p:stCondLst>
                              <p:cond delay="2950"/>
                            </p:stCondLst>
                            <p:childTnLst>
                              <p:par>
                                <p:cTn id="31" presetID="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345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5"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39"/>
          <p:cNvSpPr/>
          <p:nvPr/>
        </p:nvSpPr>
        <p:spPr>
          <a:xfrm>
            <a:off x="1793875" y="1412875"/>
            <a:ext cx="9704388" cy="4681538"/>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sp>
        <p:nvSpPr>
          <p:cNvPr id="21" name="矩形 25"/>
          <p:cNvSpPr/>
          <p:nvPr/>
        </p:nvSpPr>
        <p:spPr>
          <a:xfrm>
            <a:off x="3003550" y="1630363"/>
            <a:ext cx="4451350" cy="3968750"/>
          </a:xfrm>
          <a:prstGeom prst="rect">
            <a:avLst/>
          </a:prstGeom>
          <a:noFill/>
          <a:ln w="9525">
            <a:noFill/>
          </a:ln>
        </p:spPr>
        <p:txBody>
          <a:bodyPr>
            <a:spAutoFit/>
          </a:bodyPr>
          <a:p>
            <a:r>
              <a:rPr lang="zh-CN" altLang="en-US" sz="20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四）党支部书记应当具备良好政治素质，热爱党的工作，具有一定的政策理论水平、组织协调能力和群众工作本领，敢于担当、乐于奉献，带头发挥先锋模范作用，在党员、群众中有较高威信，一般应当具有1年以上党龄。</a:t>
            </a:r>
            <a:endParaRPr lang="zh-CN" altLang="en-US" sz="2800"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195263" y="306388"/>
            <a:ext cx="6048375" cy="963612"/>
            <a:chOff x="122511" y="45418"/>
            <a:chExt cx="6047648" cy="963422"/>
          </a:xfrm>
        </p:grpSpPr>
        <p:sp>
          <p:nvSpPr>
            <p:cNvPr id="3" name="对角圆角矩形 2"/>
            <p:cNvSpPr/>
            <p:nvPr/>
          </p:nvSpPr>
          <p:spPr bwMode="auto">
            <a:xfrm>
              <a:off x="593396" y="174748"/>
              <a:ext cx="5576763"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73733" name="Picture 41" descr="未标题-1026"/>
            <p:cNvPicPr>
              <a:picLocks noChangeAspect="1"/>
            </p:cNvPicPr>
            <p:nvPr/>
          </p:nvPicPr>
          <p:blipFill>
            <a:blip r:embed="rId1"/>
            <a:stretch>
              <a:fillRect/>
            </a:stretch>
          </p:blipFill>
          <p:spPr>
            <a:xfrm>
              <a:off x="122511" y="45418"/>
              <a:ext cx="1346647" cy="963422"/>
            </a:xfrm>
            <a:prstGeom prst="rect">
              <a:avLst/>
            </a:prstGeom>
            <a:noFill/>
            <a:ln w="9525">
              <a:noFill/>
            </a:ln>
          </p:spPr>
        </p:pic>
      </p:grpSp>
      <p:sp>
        <p:nvSpPr>
          <p:cNvPr id="5" name="TextBox 13"/>
          <p:cNvSpPr txBox="1"/>
          <p:nvPr/>
        </p:nvSpPr>
        <p:spPr>
          <a:xfrm>
            <a:off x="1274763" y="427038"/>
            <a:ext cx="5256212" cy="552450"/>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九、党支部委员会建设</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666134" y="3019762"/>
            <a:ext cx="2304256" cy="819238"/>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rgbClr val="FFFF00"/>
                </a:solidFill>
                <a:effectLst/>
                <a:uLnTx/>
                <a:uFillTx/>
                <a:latin typeface="+mn-lt"/>
                <a:ea typeface="+mn-ea"/>
                <a:cs typeface="+mn-cs"/>
              </a:rPr>
              <a:t>党支部书记</a:t>
            </a:r>
            <a:endParaRPr kumimoji="0" lang="zh-CN" altLang="en-US" sz="3000" b="1" i="0" u="none" strike="noStrike" kern="1200" cap="none" spc="0" normalizeH="0" baseline="0" noProof="0" dirty="0">
              <a:ln>
                <a:noFill/>
              </a:ln>
              <a:solidFill>
                <a:srgbClr val="FFFF00"/>
              </a:solidFill>
              <a:effectLst/>
              <a:uLnTx/>
              <a:uFillTx/>
              <a:latin typeface="+mn-lt"/>
              <a:ea typeface="+mn-ea"/>
              <a:cs typeface="+mn-cs"/>
            </a:endParaRPr>
          </a:p>
        </p:txBody>
      </p:sp>
      <p:pic>
        <p:nvPicPr>
          <p:cNvPr id="73736" name="图片 3"/>
          <p:cNvPicPr>
            <a:picLocks noChangeAspect="1"/>
          </p:cNvPicPr>
          <p:nvPr/>
        </p:nvPicPr>
        <p:blipFill>
          <a:blip r:embed="rId2"/>
          <a:stretch>
            <a:fillRect/>
          </a:stretch>
        </p:blipFill>
        <p:spPr>
          <a:xfrm>
            <a:off x="7727950" y="1412875"/>
            <a:ext cx="3770313" cy="2490788"/>
          </a:xfrm>
          <a:prstGeom prst="rect">
            <a:avLst/>
          </a:prstGeom>
          <a:noFill/>
          <a:ln w="9525">
            <a:noFill/>
          </a:ln>
        </p:spPr>
      </p:pic>
      <p:pic>
        <p:nvPicPr>
          <p:cNvPr id="73737" name="图片 5"/>
          <p:cNvPicPr>
            <a:picLocks noChangeAspect="1"/>
          </p:cNvPicPr>
          <p:nvPr/>
        </p:nvPicPr>
        <p:blipFill>
          <a:blip r:embed="rId3"/>
          <a:stretch>
            <a:fillRect/>
          </a:stretch>
        </p:blipFill>
        <p:spPr>
          <a:xfrm>
            <a:off x="7727950" y="3903663"/>
            <a:ext cx="3840163" cy="2128837"/>
          </a:xfrm>
          <a:prstGeom prst="rect">
            <a:avLst/>
          </a:prstGeom>
          <a:noFill/>
          <a:ln w="9525">
            <a:noFill/>
          </a:ln>
        </p:spPr>
      </p:pic>
    </p:spTree>
    <p:custDataLst>
      <p:tags r:id="rId4"/>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2" presetClass="entr" presetSubtype="8"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ppt_x</p:attrName>
                                        </p:attrNameLst>
                                      </p:cBhvr>
                                      <p:tavLst>
                                        <p:tav tm="0">
                                          <p:val>
                                            <p:strVal val="0-#ppt_w/2"/>
                                          </p:val>
                                        </p:tav>
                                        <p:tav tm="100000">
                                          <p:val>
                                            <p:strVal val="#ppt_x"/>
                                          </p:val>
                                        </p:tav>
                                      </p:tavLst>
                                    </p:anim>
                                    <p:anim calcmode="lin" valueType="num">
                                      <p:cBhvr>
                                        <p:cTn id="19" dur="500" fill="hold"/>
                                        <p:tgtEl>
                                          <p:spTgt spid="27"/>
                                        </p:tgtEl>
                                        <p:attrNameLst>
                                          <p:attrName>ppt_y</p:attrName>
                                        </p:attrNameLst>
                                      </p:cBhvr>
                                      <p:tavLst>
                                        <p:tav tm="0">
                                          <p:val>
                                            <p:strVal val="#ppt_y"/>
                                          </p:val>
                                        </p:tav>
                                        <p:tav tm="100000">
                                          <p:val>
                                            <p:strVal val="#ppt_y"/>
                                          </p:val>
                                        </p:tav>
                                      </p:tavLst>
                                    </p:anim>
                                  </p:childTnLst>
                                </p:cTn>
                              </p:par>
                            </p:childTnLst>
                          </p:cTn>
                        </p:par>
                        <p:par>
                          <p:cTn id="20" fill="hold">
                            <p:stCondLst>
                              <p:cond delay="1950"/>
                            </p:stCondLst>
                            <p:childTnLst>
                              <p:par>
                                <p:cTn id="21" presetID="47"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2450"/>
                            </p:stCondLst>
                            <p:childTnLst>
                              <p:par>
                                <p:cTn id="27" presetID="2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1"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39"/>
          <p:cNvSpPr/>
          <p:nvPr/>
        </p:nvSpPr>
        <p:spPr>
          <a:xfrm>
            <a:off x="1793875" y="1412875"/>
            <a:ext cx="9704388" cy="4681538"/>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sp>
        <p:nvSpPr>
          <p:cNvPr id="21" name="矩形 25"/>
          <p:cNvSpPr/>
          <p:nvPr/>
        </p:nvSpPr>
        <p:spPr>
          <a:xfrm>
            <a:off x="1793875" y="1481138"/>
            <a:ext cx="9561513" cy="2676525"/>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（五）上级党组织应当结合不同领域实际，突出政治标准，按照组织程序，采取多种方式，选拔符合条件的优秀党员担任党支部书记。</a:t>
            </a:r>
            <a:endParaRPr lang="zh-CN" altLang="en-US" sz="2800" dirty="0">
              <a:latin typeface="微软雅黑" panose="020B0503020204020204" pitchFamily="34" charset="-122"/>
              <a:ea typeface="微软雅黑" panose="020B0503020204020204" pitchFamily="34" charset="-122"/>
            </a:endParaRPr>
          </a:p>
          <a:p>
            <a:r>
              <a:rPr lang="zh-CN" altLang="en-US" sz="2800" dirty="0">
                <a:latin typeface="微软雅黑" panose="020B0503020204020204" pitchFamily="34" charset="-122"/>
                <a:ea typeface="微软雅黑" panose="020B0503020204020204" pitchFamily="34" charset="-122"/>
              </a:rPr>
              <a:t>      社会组织，一般从管理层中选任党支部书记，应当注重从业务骨干中选拔党支部书记。没有合适人选的，可以由上级党组织选派党支部书记。</a:t>
            </a:r>
            <a:endParaRPr lang="zh-CN" altLang="en-US" sz="2800"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195263" y="306388"/>
            <a:ext cx="6048375" cy="963612"/>
            <a:chOff x="122511" y="45418"/>
            <a:chExt cx="6047648" cy="963422"/>
          </a:xfrm>
        </p:grpSpPr>
        <p:sp>
          <p:nvSpPr>
            <p:cNvPr id="3" name="对角圆角矩形 2"/>
            <p:cNvSpPr/>
            <p:nvPr/>
          </p:nvSpPr>
          <p:spPr bwMode="auto">
            <a:xfrm>
              <a:off x="593396" y="174748"/>
              <a:ext cx="5576763"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75781" name="Picture 41" descr="未标题-1026"/>
            <p:cNvPicPr>
              <a:picLocks noChangeAspect="1"/>
            </p:cNvPicPr>
            <p:nvPr/>
          </p:nvPicPr>
          <p:blipFill>
            <a:blip r:embed="rId1"/>
            <a:stretch>
              <a:fillRect/>
            </a:stretch>
          </p:blipFill>
          <p:spPr>
            <a:xfrm>
              <a:off x="122511" y="45418"/>
              <a:ext cx="1346647" cy="963422"/>
            </a:xfrm>
            <a:prstGeom prst="rect">
              <a:avLst/>
            </a:prstGeom>
            <a:noFill/>
            <a:ln w="9525">
              <a:noFill/>
            </a:ln>
          </p:spPr>
        </p:pic>
      </p:grpSp>
      <p:sp>
        <p:nvSpPr>
          <p:cNvPr id="5" name="TextBox 13"/>
          <p:cNvSpPr txBox="1"/>
          <p:nvPr/>
        </p:nvSpPr>
        <p:spPr>
          <a:xfrm>
            <a:off x="1274763" y="427038"/>
            <a:ext cx="5256212" cy="552450"/>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九、党支部委员会建设</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11" name="矩形 25"/>
          <p:cNvSpPr/>
          <p:nvPr/>
        </p:nvSpPr>
        <p:spPr>
          <a:xfrm>
            <a:off x="1897063" y="4772025"/>
            <a:ext cx="9499600" cy="952500"/>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 （六）上级党组织应当经常对党支部书记、副书记和其他委员进行培训。</a:t>
            </a:r>
            <a:endParaRPr lang="zh-CN" altLang="en-US" sz="2800" dirty="0">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47"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195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245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5"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39"/>
          <p:cNvSpPr/>
          <p:nvPr/>
        </p:nvSpPr>
        <p:spPr>
          <a:xfrm>
            <a:off x="1793875" y="1412875"/>
            <a:ext cx="9704388" cy="4681538"/>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grpSp>
        <p:nvGrpSpPr>
          <p:cNvPr id="2" name="组合 1"/>
          <p:cNvGrpSpPr/>
          <p:nvPr/>
        </p:nvGrpSpPr>
        <p:grpSpPr>
          <a:xfrm>
            <a:off x="195263" y="306388"/>
            <a:ext cx="6048375" cy="963612"/>
            <a:chOff x="122511" y="45418"/>
            <a:chExt cx="6047648" cy="963422"/>
          </a:xfrm>
        </p:grpSpPr>
        <p:sp>
          <p:nvSpPr>
            <p:cNvPr id="3" name="对角圆角矩形 2"/>
            <p:cNvSpPr/>
            <p:nvPr/>
          </p:nvSpPr>
          <p:spPr bwMode="auto">
            <a:xfrm>
              <a:off x="593396" y="174748"/>
              <a:ext cx="5576763"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77828" name="Picture 41" descr="未标题-1026"/>
            <p:cNvPicPr>
              <a:picLocks noChangeAspect="1"/>
            </p:cNvPicPr>
            <p:nvPr/>
          </p:nvPicPr>
          <p:blipFill>
            <a:blip r:embed="rId1"/>
            <a:stretch>
              <a:fillRect/>
            </a:stretch>
          </p:blipFill>
          <p:spPr>
            <a:xfrm>
              <a:off x="122511" y="45418"/>
              <a:ext cx="1346647" cy="963422"/>
            </a:xfrm>
            <a:prstGeom prst="rect">
              <a:avLst/>
            </a:prstGeom>
            <a:noFill/>
            <a:ln w="9525">
              <a:noFill/>
            </a:ln>
          </p:spPr>
        </p:pic>
      </p:grpSp>
      <p:sp>
        <p:nvSpPr>
          <p:cNvPr id="5" name="TextBox 13"/>
          <p:cNvSpPr txBox="1"/>
          <p:nvPr/>
        </p:nvSpPr>
        <p:spPr>
          <a:xfrm>
            <a:off x="1274763" y="427038"/>
            <a:ext cx="5256212" cy="552450"/>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九、党支部委员会建设</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13" name="矩形 25"/>
          <p:cNvSpPr/>
          <p:nvPr/>
        </p:nvSpPr>
        <p:spPr>
          <a:xfrm>
            <a:off x="1928813" y="3903663"/>
            <a:ext cx="5986462" cy="1814512"/>
          </a:xfrm>
          <a:prstGeom prst="rect">
            <a:avLst/>
          </a:prstGeom>
          <a:noFill/>
          <a:ln w="9525">
            <a:noFill/>
          </a:ln>
        </p:spPr>
        <p:txBody>
          <a:bodyPr>
            <a:spAutoFit/>
          </a:bodyPr>
          <a:p>
            <a:pPr algn="just"/>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党支部书记每年应当向上级党组织和党支部党员大会述职，接受评议考核，考核结果作为评先评优、选拔使用的重要依据。</a:t>
            </a:r>
            <a:endParaRPr lang="zh-CN" altLang="en-US" sz="2800" dirty="0">
              <a:latin typeface="微软雅黑" panose="020B0503020204020204" pitchFamily="34" charset="-122"/>
              <a:ea typeface="微软雅黑" panose="020B0503020204020204" pitchFamily="34" charset="-122"/>
            </a:endParaRPr>
          </a:p>
        </p:txBody>
      </p:sp>
      <p:sp>
        <p:nvSpPr>
          <p:cNvPr id="4" name="矩形 25"/>
          <p:cNvSpPr/>
          <p:nvPr/>
        </p:nvSpPr>
        <p:spPr>
          <a:xfrm>
            <a:off x="1928813" y="1847850"/>
            <a:ext cx="5984875" cy="1384300"/>
          </a:xfrm>
          <a:prstGeom prst="rect">
            <a:avLst/>
          </a:prstGeom>
          <a:noFill/>
          <a:ln w="9525">
            <a:noFill/>
          </a:ln>
        </p:spPr>
        <p:txBody>
          <a:bodyPr>
            <a:spAutoFit/>
          </a:bodyPr>
          <a:p>
            <a:pPr algn="just"/>
            <a:r>
              <a:rPr lang="zh-CN" altLang="en-US" sz="2800" dirty="0">
                <a:latin typeface="微软雅黑" panose="020B0503020204020204" pitchFamily="34" charset="-122"/>
                <a:ea typeface="微软雅黑" panose="020B0503020204020204" pitchFamily="34" charset="-122"/>
              </a:rPr>
              <a:t>     （七）党支部委员会成员应当自觉接受上级党组织和党员、群众监督，加强互相监督。</a:t>
            </a:r>
            <a:endParaRPr lang="zh-CN" altLang="en-US" sz="2800" dirty="0">
              <a:latin typeface="微软雅黑" panose="020B0503020204020204" pitchFamily="34" charset="-122"/>
              <a:ea typeface="微软雅黑" panose="020B0503020204020204" pitchFamily="34" charset="-122"/>
            </a:endParaRPr>
          </a:p>
        </p:txBody>
      </p:sp>
      <p:pic>
        <p:nvPicPr>
          <p:cNvPr id="77832" name="图片 5"/>
          <p:cNvPicPr>
            <a:picLocks noChangeAspect="1"/>
          </p:cNvPicPr>
          <p:nvPr/>
        </p:nvPicPr>
        <p:blipFill>
          <a:blip r:embed="rId2"/>
          <a:stretch>
            <a:fillRect/>
          </a:stretch>
        </p:blipFill>
        <p:spPr>
          <a:xfrm>
            <a:off x="7913688" y="1412875"/>
            <a:ext cx="3584575" cy="2286000"/>
          </a:xfrm>
          <a:prstGeom prst="rect">
            <a:avLst/>
          </a:prstGeom>
          <a:noFill/>
          <a:ln w="9525">
            <a:noFill/>
          </a:ln>
        </p:spPr>
      </p:pic>
      <p:pic>
        <p:nvPicPr>
          <p:cNvPr id="77833" name="图片 6"/>
          <p:cNvPicPr>
            <a:picLocks noChangeAspect="1"/>
          </p:cNvPicPr>
          <p:nvPr/>
        </p:nvPicPr>
        <p:blipFill>
          <a:blip r:embed="rId3"/>
          <a:stretch>
            <a:fillRect/>
          </a:stretch>
        </p:blipFill>
        <p:spPr>
          <a:xfrm>
            <a:off x="7915275" y="3698875"/>
            <a:ext cx="3524250" cy="2395538"/>
          </a:xfrm>
          <a:prstGeom prst="rect">
            <a:avLst/>
          </a:prstGeom>
          <a:noFill/>
          <a:ln w="9525">
            <a:noFill/>
          </a:ln>
        </p:spPr>
      </p:pic>
    </p:spTree>
    <p:custDataLst>
      <p:tags r:id="rId4"/>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450"/>
                            </p:stCondLst>
                            <p:childTnLst>
                              <p:par>
                                <p:cTn id="16" presetID="47"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195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245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5" grpId="0"/>
      <p:bldP spid="1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39"/>
          <p:cNvSpPr/>
          <p:nvPr/>
        </p:nvSpPr>
        <p:spPr>
          <a:xfrm>
            <a:off x="1793875" y="1412875"/>
            <a:ext cx="9742488" cy="4681538"/>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sp>
        <p:nvSpPr>
          <p:cNvPr id="21" name="矩形 25"/>
          <p:cNvSpPr/>
          <p:nvPr/>
        </p:nvSpPr>
        <p:spPr>
          <a:xfrm>
            <a:off x="1793875" y="3121025"/>
            <a:ext cx="6600825" cy="2984500"/>
          </a:xfrm>
          <a:prstGeom prst="rect">
            <a:avLst/>
          </a:prstGeom>
          <a:noFill/>
          <a:ln w="9525">
            <a:noFill/>
          </a:ln>
        </p:spPr>
        <p:txBody>
          <a:bodyPr>
            <a:spAutoFit/>
          </a:bodyPr>
          <a:p>
            <a:r>
              <a:rPr lang="zh-CN" altLang="en-US" sz="20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（一）各级党委（党组）应当把党支部建设作为最重要的基本建设，定期研究讨论、加强领导指导，切实履行主体责任。县级党委每年至少专题研究1次党支部建设工作。</a:t>
            </a:r>
            <a:endParaRPr lang="zh-CN" altLang="en-US"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 各级党委（党组）书记应当带头建立党支部工作联系点，带头深入基层调查研究，发现和解决问题，总结推广经验。</a:t>
            </a:r>
            <a:endParaRPr lang="zh-CN" altLang="en-US" sz="2400"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195263" y="306388"/>
            <a:ext cx="6048375" cy="963612"/>
            <a:chOff x="122511" y="45418"/>
            <a:chExt cx="6047648" cy="963422"/>
          </a:xfrm>
        </p:grpSpPr>
        <p:sp>
          <p:nvSpPr>
            <p:cNvPr id="3" name="对角圆角矩形 2"/>
            <p:cNvSpPr/>
            <p:nvPr/>
          </p:nvSpPr>
          <p:spPr bwMode="auto">
            <a:xfrm>
              <a:off x="593396" y="174748"/>
              <a:ext cx="5576763"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79877" name="Picture 41" descr="未标题-1026"/>
            <p:cNvPicPr>
              <a:picLocks noChangeAspect="1"/>
            </p:cNvPicPr>
            <p:nvPr/>
          </p:nvPicPr>
          <p:blipFill>
            <a:blip r:embed="rId1"/>
            <a:stretch>
              <a:fillRect/>
            </a:stretch>
          </p:blipFill>
          <p:spPr>
            <a:xfrm>
              <a:off x="122511" y="45418"/>
              <a:ext cx="1346647" cy="963422"/>
            </a:xfrm>
            <a:prstGeom prst="rect">
              <a:avLst/>
            </a:prstGeom>
            <a:noFill/>
            <a:ln w="9525">
              <a:noFill/>
            </a:ln>
          </p:spPr>
        </p:pic>
      </p:grpSp>
      <p:sp>
        <p:nvSpPr>
          <p:cNvPr id="5" name="TextBox 13"/>
          <p:cNvSpPr txBox="1"/>
          <p:nvPr/>
        </p:nvSpPr>
        <p:spPr>
          <a:xfrm>
            <a:off x="1274763" y="427038"/>
            <a:ext cx="5256212" cy="552450"/>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十、领导和保障</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pic>
        <p:nvPicPr>
          <p:cNvPr id="15" name="Picture 27"/>
          <p:cNvPicPr>
            <a:picLocks noChangeAspect="1"/>
          </p:cNvPicPr>
          <p:nvPr/>
        </p:nvPicPr>
        <p:blipFill>
          <a:blip r:embed="rId2"/>
          <a:stretch>
            <a:fillRect/>
          </a:stretch>
        </p:blipFill>
        <p:spPr>
          <a:xfrm>
            <a:off x="3098800" y="1514475"/>
            <a:ext cx="7718425" cy="1439863"/>
          </a:xfrm>
          <a:prstGeom prst="rect">
            <a:avLst/>
          </a:prstGeom>
          <a:noFill/>
          <a:ln w="25400" cap="flat" cmpd="sng">
            <a:solidFill>
              <a:srgbClr val="FF0000"/>
            </a:solidFill>
            <a:prstDash val="solid"/>
            <a:miter/>
            <a:headEnd type="none" w="med" len="med"/>
            <a:tailEnd type="none" w="med" len="med"/>
          </a:ln>
        </p:spPr>
      </p:pic>
      <p:pic>
        <p:nvPicPr>
          <p:cNvPr id="79880" name="图片 3"/>
          <p:cNvPicPr>
            <a:picLocks noChangeAspect="1"/>
          </p:cNvPicPr>
          <p:nvPr/>
        </p:nvPicPr>
        <p:blipFill>
          <a:blip r:embed="rId3"/>
          <a:stretch>
            <a:fillRect/>
          </a:stretch>
        </p:blipFill>
        <p:spPr>
          <a:xfrm>
            <a:off x="8394700" y="3425825"/>
            <a:ext cx="3052763" cy="2555875"/>
          </a:xfrm>
          <a:prstGeom prst="rect">
            <a:avLst/>
          </a:prstGeom>
          <a:noFill/>
          <a:ln w="9525">
            <a:noFill/>
          </a:ln>
        </p:spPr>
      </p:pic>
    </p:spTree>
    <p:custDataLst>
      <p:tags r:id="rId4"/>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299"/>
                            </p:stCondLst>
                            <p:childTnLst>
                              <p:par>
                                <p:cTn id="16" presetID="47"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1799"/>
                            </p:stCondLst>
                            <p:childTnLst>
                              <p:par>
                                <p:cTn id="22" presetID="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0-#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2799"/>
                            </p:stCondLst>
                            <p:childTnLst>
                              <p:par>
                                <p:cTn id="27" presetID="2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6048375" cy="963612"/>
            <a:chOff x="122511" y="45418"/>
            <a:chExt cx="6047648" cy="963422"/>
          </a:xfrm>
        </p:grpSpPr>
        <p:sp>
          <p:nvSpPr>
            <p:cNvPr id="3" name="对角圆角矩形 2"/>
            <p:cNvSpPr/>
            <p:nvPr/>
          </p:nvSpPr>
          <p:spPr bwMode="auto">
            <a:xfrm>
              <a:off x="593396" y="174748"/>
              <a:ext cx="5576763"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81923" name="Picture 41" descr="未标题-1026"/>
            <p:cNvPicPr>
              <a:picLocks noChangeAspect="1"/>
            </p:cNvPicPr>
            <p:nvPr/>
          </p:nvPicPr>
          <p:blipFill>
            <a:blip r:embed="rId1"/>
            <a:stretch>
              <a:fillRect/>
            </a:stretch>
          </p:blipFill>
          <p:spPr>
            <a:xfrm>
              <a:off x="122511" y="45418"/>
              <a:ext cx="1346647" cy="963422"/>
            </a:xfrm>
            <a:prstGeom prst="rect">
              <a:avLst/>
            </a:prstGeom>
            <a:noFill/>
            <a:ln w="9525">
              <a:noFill/>
            </a:ln>
          </p:spPr>
        </p:pic>
      </p:grpSp>
      <p:sp>
        <p:nvSpPr>
          <p:cNvPr id="5" name="TextBox 13"/>
          <p:cNvSpPr txBox="1"/>
          <p:nvPr/>
        </p:nvSpPr>
        <p:spPr>
          <a:xfrm>
            <a:off x="1274763" y="427038"/>
            <a:ext cx="5256212" cy="552450"/>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十、领导和保障</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9" name="矩形 8"/>
          <p:cNvSpPr/>
          <p:nvPr/>
        </p:nvSpPr>
        <p:spPr>
          <a:xfrm>
            <a:off x="1971675" y="1630363"/>
            <a:ext cx="2160588" cy="42481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anchor="ct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dirty="0">
                <a:ln>
                  <a:noFill/>
                </a:ln>
                <a:solidFill>
                  <a:schemeClr val="tx1"/>
                </a:solidFill>
                <a:effectLst/>
                <a:uLnTx/>
                <a:uFillTx/>
                <a:latin typeface="+mn-lt"/>
                <a:ea typeface="+mn-ea"/>
                <a:cs typeface="+mn-cs"/>
              </a:rPr>
              <a:t>（二）党委组织部门应当经常对党支部建设情况进行分析研判，加强分类指导和督促检查，扩大先进党支部增量，提升中间党支部水平，整顿后进党支部。</a:t>
            </a:r>
            <a:endParaRPr kumimoji="0" lang="zh-CN" alt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矩形 9"/>
          <p:cNvSpPr/>
          <p:nvPr/>
        </p:nvSpPr>
        <p:spPr>
          <a:xfrm>
            <a:off x="5299075" y="1684338"/>
            <a:ext cx="2162175" cy="4140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anchor="ct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dirty="0">
                <a:ln>
                  <a:noFill/>
                </a:ln>
                <a:solidFill>
                  <a:schemeClr val="tx1"/>
                </a:solidFill>
                <a:effectLst/>
                <a:uLnTx/>
                <a:uFillTx/>
                <a:latin typeface="+mn-lt"/>
                <a:ea typeface="+mn-ea"/>
                <a:cs typeface="+mn-cs"/>
              </a:rPr>
              <a:t>加强党支部标准化、规范化建设。基层党委一般应当配备专兼职组织员，加强对党支部建设的具体指导。</a:t>
            </a:r>
            <a:endParaRPr kumimoji="0" lang="zh-CN" altLang="en-US"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81927" name="图片 3"/>
          <p:cNvPicPr>
            <a:picLocks noChangeAspect="1"/>
          </p:cNvPicPr>
          <p:nvPr/>
        </p:nvPicPr>
        <p:blipFill>
          <a:blip r:embed="rId2"/>
          <a:stretch>
            <a:fillRect/>
          </a:stretch>
        </p:blipFill>
        <p:spPr>
          <a:xfrm>
            <a:off x="7700963" y="1381125"/>
            <a:ext cx="3563937" cy="2286000"/>
          </a:xfrm>
          <a:prstGeom prst="rect">
            <a:avLst/>
          </a:prstGeom>
          <a:noFill/>
          <a:ln w="9525">
            <a:noFill/>
          </a:ln>
        </p:spPr>
      </p:pic>
      <p:pic>
        <p:nvPicPr>
          <p:cNvPr id="81928" name="图片 5"/>
          <p:cNvPicPr>
            <a:picLocks noChangeAspect="1"/>
          </p:cNvPicPr>
          <p:nvPr/>
        </p:nvPicPr>
        <p:blipFill>
          <a:blip r:embed="rId3"/>
          <a:stretch>
            <a:fillRect/>
          </a:stretch>
        </p:blipFill>
        <p:spPr>
          <a:xfrm>
            <a:off x="7700963" y="3724275"/>
            <a:ext cx="3563937" cy="2286000"/>
          </a:xfrm>
          <a:prstGeom prst="rect">
            <a:avLst/>
          </a:prstGeom>
          <a:noFill/>
          <a:ln w="9525">
            <a:noFill/>
          </a:ln>
        </p:spPr>
      </p:pic>
    </p:spTree>
    <p:custDataLst>
      <p:tags r:id="rId4"/>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299"/>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799"/>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ldLvl="0" animBg="1"/>
      <p:bldP spid="1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矩形 39"/>
          <p:cNvSpPr/>
          <p:nvPr/>
        </p:nvSpPr>
        <p:spPr>
          <a:xfrm>
            <a:off x="3435350" y="2171700"/>
            <a:ext cx="7488238" cy="1838325"/>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0000"/>
              </a:solidFill>
              <a:latin typeface="Calibri" panose="020F0502020204030204" pitchFamily="34" charset="0"/>
            </a:endParaRPr>
          </a:p>
        </p:txBody>
      </p:sp>
      <p:grpSp>
        <p:nvGrpSpPr>
          <p:cNvPr id="10242" name="AutoShape 4"/>
          <p:cNvGrpSpPr/>
          <p:nvPr/>
        </p:nvGrpSpPr>
        <p:grpSpPr>
          <a:xfrm>
            <a:off x="698500" y="688975"/>
            <a:ext cx="10369550" cy="1236663"/>
            <a:chOff x="2481" y="1190"/>
            <a:chExt cx="3075" cy="1383"/>
          </a:xfrm>
        </p:grpSpPr>
        <p:pic>
          <p:nvPicPr>
            <p:cNvPr id="10243" name="AutoShape 4"/>
            <p:cNvPicPr/>
            <p:nvPr/>
          </p:nvPicPr>
          <p:blipFill>
            <a:blip r:embed="rId1"/>
            <a:stretch>
              <a:fillRect/>
            </a:stretch>
          </p:blipFill>
          <p:spPr>
            <a:xfrm>
              <a:off x="2481" y="1190"/>
              <a:ext cx="3075" cy="1383"/>
            </a:xfrm>
            <a:prstGeom prst="rect">
              <a:avLst/>
            </a:prstGeom>
            <a:noFill/>
            <a:ln w="9525">
              <a:noFill/>
            </a:ln>
          </p:spPr>
        </p:pic>
        <p:sp>
          <p:nvSpPr>
            <p:cNvPr id="10244" name="Text Box 4"/>
            <p:cNvSpPr txBox="1"/>
            <p:nvPr/>
          </p:nvSpPr>
          <p:spPr>
            <a:xfrm>
              <a:off x="2517" y="1212"/>
              <a:ext cx="3005" cy="1315"/>
            </a:xfrm>
            <a:prstGeom prst="rect">
              <a:avLst/>
            </a:prstGeom>
            <a:noFill/>
            <a:ln w="9525">
              <a:noFill/>
            </a:ln>
          </p:spPr>
          <p:txBody>
            <a:bodyPr wrap="none" lIns="76019" tIns="38009" rIns="76019" bIns="38009" anchor="ctr"/>
            <a:p>
              <a:pPr algn="ctr" defTabSz="758825"/>
              <a:endParaRPr lang="zh-CN" altLang="zh-CN" sz="2700" dirty="0">
                <a:solidFill>
                  <a:schemeClr val="bg1"/>
                </a:solidFill>
                <a:latin typeface="Arial" panose="020B0604020202020204" pitchFamily="34" charset="0"/>
              </a:endParaRPr>
            </a:p>
          </p:txBody>
        </p:sp>
      </p:grpSp>
      <p:sp>
        <p:nvSpPr>
          <p:cNvPr id="21" name="五角星 20"/>
          <p:cNvSpPr/>
          <p:nvPr/>
        </p:nvSpPr>
        <p:spPr>
          <a:xfrm rot="20868462">
            <a:off x="451314" y="653180"/>
            <a:ext cx="1211181" cy="1119327"/>
          </a:xfrm>
          <a:prstGeom prst="star5">
            <a:avLst/>
          </a:prstGeom>
          <a:gradFill flip="none" rotWithShape="1">
            <a:gsLst>
              <a:gs pos="17000">
                <a:srgbClr val="FFF200"/>
              </a:gs>
              <a:gs pos="79000">
                <a:srgbClr val="FF7A00"/>
              </a:gs>
            </a:gsLst>
            <a:path path="circle">
              <a:fillToRect l="50000" t="50000" r="50000" b="50000"/>
            </a:path>
            <a:tileRect/>
          </a:gradFill>
          <a:ln w="12700">
            <a:solidFill>
              <a:srgbClr val="FFFF00"/>
            </a:solidFill>
          </a:ln>
          <a:effectLst>
            <a:outerShdw blurRad="381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0246" name="TextBox 147"/>
          <p:cNvSpPr txBox="1"/>
          <p:nvPr/>
        </p:nvSpPr>
        <p:spPr>
          <a:xfrm>
            <a:off x="1382713" y="771525"/>
            <a:ext cx="8999537" cy="1154113"/>
          </a:xfrm>
          <a:prstGeom prst="rect">
            <a:avLst/>
          </a:prstGeom>
          <a:noFill/>
          <a:ln w="9525">
            <a:noFill/>
          </a:ln>
        </p:spPr>
        <p:txBody>
          <a:bodyPr lIns="103651" tIns="51825" rIns="103651" bIns="51825"/>
          <a:p>
            <a:pPr algn="ctr" defTabSz="1217930"/>
            <a:r>
              <a:rPr lang="zh-CN" altLang="en-US" sz="6000" b="1" dirty="0">
                <a:solidFill>
                  <a:srgbClr val="FAFE5E"/>
                </a:solidFill>
                <a:latin typeface="微软雅黑" panose="020B0503020204020204" pitchFamily="34" charset="-122"/>
                <a:ea typeface="微软雅黑" panose="020B0503020204020204" pitchFamily="34" charset="-122"/>
              </a:rPr>
              <a:t>通知指出</a:t>
            </a:r>
            <a:endParaRPr lang="zh-CN" altLang="en-US" sz="6000" b="1" dirty="0">
              <a:solidFill>
                <a:srgbClr val="FAFE5E"/>
              </a:solidFill>
              <a:latin typeface="微软雅黑" panose="020B0503020204020204" pitchFamily="34" charset="-122"/>
              <a:ea typeface="微软雅黑" panose="020B0503020204020204" pitchFamily="34" charset="-122"/>
            </a:endParaRPr>
          </a:p>
        </p:txBody>
      </p:sp>
      <p:pic>
        <p:nvPicPr>
          <p:cNvPr id="10247" name="五边形 27"/>
          <p:cNvPicPr/>
          <p:nvPr/>
        </p:nvPicPr>
        <p:blipFill>
          <a:blip r:embed="rId2"/>
          <a:stretch>
            <a:fillRect/>
          </a:stretch>
        </p:blipFill>
        <p:spPr>
          <a:xfrm>
            <a:off x="671513" y="2171700"/>
            <a:ext cx="2763837" cy="1838325"/>
          </a:xfrm>
          <a:prstGeom prst="rect">
            <a:avLst/>
          </a:prstGeom>
          <a:noFill/>
          <a:ln w="9525">
            <a:noFill/>
          </a:ln>
        </p:spPr>
      </p:pic>
      <p:sp>
        <p:nvSpPr>
          <p:cNvPr id="10248" name="标题 9"/>
          <p:cNvSpPr/>
          <p:nvPr/>
        </p:nvSpPr>
        <p:spPr>
          <a:xfrm>
            <a:off x="815975" y="2316163"/>
            <a:ext cx="2590800" cy="657225"/>
          </a:xfrm>
          <a:prstGeom prst="rect">
            <a:avLst/>
          </a:prstGeom>
          <a:noFill/>
          <a:ln w="9525">
            <a:noFill/>
          </a:ln>
        </p:spPr>
        <p:txBody>
          <a:bodyPr anchor="ctr"/>
          <a:p>
            <a:r>
              <a:rPr lang="en-US" altLang="zh-CN" sz="4000" b="1" dirty="0">
                <a:solidFill>
                  <a:srgbClr val="FFFF00"/>
                </a:solidFill>
                <a:latin typeface="微软雅黑" panose="020B0503020204020204" pitchFamily="34" charset="-122"/>
                <a:ea typeface="微软雅黑" panose="020B0503020204020204" pitchFamily="34" charset="-122"/>
              </a:rPr>
              <a:t>《</a:t>
            </a:r>
            <a:r>
              <a:rPr lang="zh-CN" altLang="en-US" sz="4000" b="1" dirty="0">
                <a:solidFill>
                  <a:srgbClr val="FFFF00"/>
                </a:solidFill>
                <a:latin typeface="微软雅黑" panose="020B0503020204020204" pitchFamily="34" charset="-122"/>
                <a:ea typeface="微软雅黑" panose="020B0503020204020204" pitchFamily="34" charset="-122"/>
              </a:rPr>
              <a:t>条例</a:t>
            </a:r>
            <a:r>
              <a:rPr lang="en-US" altLang="zh-CN" sz="4000" b="1" dirty="0">
                <a:solidFill>
                  <a:srgbClr val="FFFF00"/>
                </a:solidFill>
                <a:latin typeface="微软雅黑" panose="020B0503020204020204" pitchFamily="34" charset="-122"/>
                <a:ea typeface="微软雅黑" panose="020B0503020204020204" pitchFamily="34" charset="-122"/>
              </a:rPr>
              <a:t>》</a:t>
            </a:r>
            <a:endParaRPr lang="zh-CN" altLang="en-US" sz="4000" b="1" dirty="0">
              <a:solidFill>
                <a:srgbClr val="FFFF00"/>
              </a:solidFill>
              <a:latin typeface="微软雅黑" panose="020B0503020204020204" pitchFamily="34" charset="-122"/>
              <a:ea typeface="微软雅黑" panose="020B0503020204020204" pitchFamily="34" charset="-122"/>
            </a:endParaRPr>
          </a:p>
        </p:txBody>
      </p:sp>
      <p:sp>
        <p:nvSpPr>
          <p:cNvPr id="10249" name="Title 1"/>
          <p:cNvSpPr txBox="1"/>
          <p:nvPr/>
        </p:nvSpPr>
        <p:spPr>
          <a:xfrm>
            <a:off x="3722688" y="1990725"/>
            <a:ext cx="6967537" cy="2159000"/>
          </a:xfrm>
          <a:prstGeom prst="rect">
            <a:avLst/>
          </a:prstGeom>
          <a:noFill/>
          <a:ln w="9525">
            <a:noFill/>
          </a:ln>
        </p:spPr>
        <p:txBody>
          <a:bodyPr lIns="71852" tIns="35927" rIns="71852" bIns="35927" anchor="ctr"/>
          <a:p>
            <a:pPr marL="0" lvl="2" indent="-304800" algn="just" defTabSz="760730" eaLnBrk="0" fontAlgn="ctr" hangingPunct="0">
              <a:lnSpc>
                <a:spcPct val="120000"/>
              </a:lnSpc>
              <a:buClr>
                <a:srgbClr val="FF0000"/>
              </a:buClr>
              <a:buSzPct val="70000"/>
              <a:buFont typeface="Arial" panose="020B0604020202020204" pitchFamily="34" charset="0"/>
              <a:tabLst>
                <a:tab pos="114300" algn="l"/>
              </a:tabLst>
            </a:pPr>
            <a:r>
              <a:rPr lang="zh-CN" altLang="en-US" sz="2000" b="1" dirty="0">
                <a:solidFill>
                  <a:srgbClr val="FF0000"/>
                </a:solidFill>
                <a:latin typeface="微软雅黑" panose="020B0503020204020204" pitchFamily="34" charset="-122"/>
                <a:ea typeface="微软雅黑" panose="020B0503020204020204" pitchFamily="34" charset="-122"/>
              </a:rPr>
              <a:t>      以习近平新时代中国特色社会主义思想为指导，贯彻党章要求，既弘扬“支部建在连上”的光荣传统，又体现基层创造的新做法新经验，对党支部工作作出全面规范，是新时代党支部建设的基本遵循。</a:t>
            </a:r>
            <a:endParaRPr lang="zh-CN" altLang="zh-CN" sz="2000" b="1" dirty="0">
              <a:solidFill>
                <a:srgbClr val="FF0000"/>
              </a:solidFill>
              <a:latin typeface="微软雅黑" panose="020B0503020204020204" pitchFamily="34" charset="-122"/>
              <a:ea typeface="微软雅黑" panose="020B0503020204020204" pitchFamily="34" charset="-122"/>
            </a:endParaRPr>
          </a:p>
        </p:txBody>
      </p:sp>
      <p:sp>
        <p:nvSpPr>
          <p:cNvPr id="10250" name="矩形 39"/>
          <p:cNvSpPr/>
          <p:nvPr/>
        </p:nvSpPr>
        <p:spPr>
          <a:xfrm>
            <a:off x="3460750" y="4114800"/>
            <a:ext cx="7489825" cy="1836738"/>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0000"/>
              </a:solidFill>
              <a:latin typeface="Calibri" panose="020F0502020204030204" pitchFamily="34" charset="0"/>
            </a:endParaRPr>
          </a:p>
        </p:txBody>
      </p:sp>
      <p:pic>
        <p:nvPicPr>
          <p:cNvPr id="10251" name="五边形 27"/>
          <p:cNvPicPr/>
          <p:nvPr/>
        </p:nvPicPr>
        <p:blipFill>
          <a:blip r:embed="rId2"/>
          <a:stretch>
            <a:fillRect/>
          </a:stretch>
        </p:blipFill>
        <p:spPr>
          <a:xfrm>
            <a:off x="698500" y="4114800"/>
            <a:ext cx="2762250" cy="1836738"/>
          </a:xfrm>
          <a:prstGeom prst="rect">
            <a:avLst/>
          </a:prstGeom>
          <a:noFill/>
          <a:ln w="9525">
            <a:noFill/>
          </a:ln>
        </p:spPr>
      </p:pic>
      <p:sp>
        <p:nvSpPr>
          <p:cNvPr id="10252" name="标题 9"/>
          <p:cNvSpPr/>
          <p:nvPr/>
        </p:nvSpPr>
        <p:spPr>
          <a:xfrm>
            <a:off x="842963" y="4259263"/>
            <a:ext cx="2590800" cy="657225"/>
          </a:xfrm>
          <a:prstGeom prst="rect">
            <a:avLst/>
          </a:prstGeom>
          <a:noFill/>
          <a:ln w="9525">
            <a:noFill/>
          </a:ln>
        </p:spPr>
        <p:txBody>
          <a:bodyPr anchor="ctr"/>
          <a:p>
            <a:r>
              <a:rPr lang="en-US" altLang="zh-CN" sz="4000" b="1" dirty="0">
                <a:solidFill>
                  <a:srgbClr val="FFFF00"/>
                </a:solidFill>
                <a:latin typeface="微软雅黑" panose="020B0503020204020204" pitchFamily="34" charset="-122"/>
                <a:ea typeface="微软雅黑" panose="020B0503020204020204" pitchFamily="34" charset="-122"/>
              </a:rPr>
              <a:t>《</a:t>
            </a:r>
            <a:r>
              <a:rPr lang="zh-CN" altLang="en-US" sz="4000" b="1" dirty="0">
                <a:solidFill>
                  <a:srgbClr val="FFFF00"/>
                </a:solidFill>
                <a:latin typeface="微软雅黑" panose="020B0503020204020204" pitchFamily="34" charset="-122"/>
                <a:ea typeface="微软雅黑" panose="020B0503020204020204" pitchFamily="34" charset="-122"/>
              </a:rPr>
              <a:t>条例</a:t>
            </a:r>
            <a:r>
              <a:rPr lang="en-US" altLang="zh-CN" sz="4000" b="1" dirty="0">
                <a:solidFill>
                  <a:srgbClr val="FFFF00"/>
                </a:solidFill>
                <a:latin typeface="微软雅黑" panose="020B0503020204020204" pitchFamily="34" charset="-122"/>
                <a:ea typeface="微软雅黑" panose="020B0503020204020204" pitchFamily="34" charset="-122"/>
              </a:rPr>
              <a:t>》</a:t>
            </a:r>
            <a:endParaRPr lang="zh-CN" altLang="en-US" sz="4000" b="1" dirty="0">
              <a:solidFill>
                <a:srgbClr val="FFFF00"/>
              </a:solidFill>
              <a:latin typeface="微软雅黑" panose="020B0503020204020204" pitchFamily="34" charset="-122"/>
              <a:ea typeface="微软雅黑" panose="020B0503020204020204" pitchFamily="34" charset="-122"/>
            </a:endParaRPr>
          </a:p>
        </p:txBody>
      </p:sp>
      <p:sp>
        <p:nvSpPr>
          <p:cNvPr id="10253" name="Title 1"/>
          <p:cNvSpPr txBox="1"/>
          <p:nvPr/>
        </p:nvSpPr>
        <p:spPr>
          <a:xfrm>
            <a:off x="3749675" y="4006850"/>
            <a:ext cx="7029450" cy="2159000"/>
          </a:xfrm>
          <a:prstGeom prst="rect">
            <a:avLst/>
          </a:prstGeom>
          <a:noFill/>
          <a:ln w="9525">
            <a:noFill/>
          </a:ln>
        </p:spPr>
        <p:txBody>
          <a:bodyPr lIns="71852" tIns="35927" rIns="71852" bIns="35927" anchor="ctr"/>
          <a:p>
            <a:pPr marL="0" lvl="2" indent="-304800" algn="just" defTabSz="760730" eaLnBrk="0" fontAlgn="ctr" hangingPunct="0">
              <a:lnSpc>
                <a:spcPct val="120000"/>
              </a:lnSpc>
              <a:buClr>
                <a:srgbClr val="FF0000"/>
              </a:buClr>
              <a:buSzPct val="70000"/>
              <a:buFont typeface="Arial" panose="020B0604020202020204" pitchFamily="34" charset="0"/>
              <a:tabLst>
                <a:tab pos="114300" algn="l"/>
              </a:tabLst>
            </a:pPr>
            <a:r>
              <a:rPr lang="zh-CN" altLang="en-US" sz="2000" b="1" dirty="0">
                <a:solidFill>
                  <a:srgbClr val="FF0000"/>
                </a:solidFill>
                <a:latin typeface="微软雅黑" panose="020B0503020204020204" pitchFamily="34" charset="-122"/>
                <a:ea typeface="微软雅黑" panose="020B0503020204020204" pitchFamily="34" charset="-122"/>
              </a:rPr>
              <a:t>      的制定和实施，对于加强党的组织体系建设，推动全面从严治党向基层延伸，全面提升党支部组织力，强化党支部政治功能，巩固党长期执政的组织基础，具有十分重要的意义。</a:t>
            </a:r>
            <a:endParaRPr lang="zh-CN" altLang="zh-CN" sz="2000" b="1" dirty="0">
              <a:solidFill>
                <a:srgbClr val="FF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spd="slow" advClick="0" advTm="0">
    <p:blinds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5263" y="306388"/>
            <a:ext cx="6048375" cy="963612"/>
            <a:chOff x="122511" y="45418"/>
            <a:chExt cx="6047648" cy="963422"/>
          </a:xfrm>
        </p:grpSpPr>
        <p:sp>
          <p:nvSpPr>
            <p:cNvPr id="3" name="对角圆角矩形 2"/>
            <p:cNvSpPr/>
            <p:nvPr/>
          </p:nvSpPr>
          <p:spPr bwMode="auto">
            <a:xfrm>
              <a:off x="593396" y="174748"/>
              <a:ext cx="5576763"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83971" name="Picture 41" descr="未标题-1026"/>
            <p:cNvPicPr>
              <a:picLocks noChangeAspect="1"/>
            </p:cNvPicPr>
            <p:nvPr/>
          </p:nvPicPr>
          <p:blipFill>
            <a:blip r:embed="rId1"/>
            <a:stretch>
              <a:fillRect/>
            </a:stretch>
          </p:blipFill>
          <p:spPr>
            <a:xfrm>
              <a:off x="122511" y="45418"/>
              <a:ext cx="1346647" cy="963422"/>
            </a:xfrm>
            <a:prstGeom prst="rect">
              <a:avLst/>
            </a:prstGeom>
            <a:noFill/>
            <a:ln w="9525">
              <a:noFill/>
            </a:ln>
          </p:spPr>
        </p:pic>
      </p:grpSp>
      <p:sp>
        <p:nvSpPr>
          <p:cNvPr id="5" name="TextBox 13"/>
          <p:cNvSpPr txBox="1"/>
          <p:nvPr/>
        </p:nvSpPr>
        <p:spPr>
          <a:xfrm>
            <a:off x="1274763" y="427038"/>
            <a:ext cx="5256212" cy="552450"/>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十、领导和保障</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9" name="矩形 8"/>
          <p:cNvSpPr/>
          <p:nvPr/>
        </p:nvSpPr>
        <p:spPr>
          <a:xfrm>
            <a:off x="2643188" y="1630363"/>
            <a:ext cx="2160588" cy="42481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anchor="ct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dirty="0">
                <a:ln>
                  <a:noFill/>
                </a:ln>
                <a:solidFill>
                  <a:schemeClr val="tx1"/>
                </a:solidFill>
                <a:effectLst/>
                <a:uLnTx/>
                <a:uFillTx/>
                <a:latin typeface="+mn-lt"/>
                <a:ea typeface="+mn-ea"/>
                <a:cs typeface="+mn-cs"/>
              </a:rPr>
              <a:t>（三）抓党支部建设情况应当列入各级党委书记抓基层党建工作述职评议考核的重要内容，作为评判其履行管党治党政治责任情况的重要依据。</a:t>
            </a:r>
            <a:endParaRPr kumimoji="0" lang="zh-CN" alt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矩形 9"/>
          <p:cNvSpPr/>
          <p:nvPr/>
        </p:nvSpPr>
        <p:spPr>
          <a:xfrm>
            <a:off x="5691188" y="1630363"/>
            <a:ext cx="2160588" cy="42481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anchor="ct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dirty="0">
                <a:ln>
                  <a:noFill/>
                </a:ln>
                <a:solidFill>
                  <a:schemeClr val="tx1"/>
                </a:solidFill>
                <a:effectLst/>
                <a:uLnTx/>
                <a:uFillTx/>
                <a:latin typeface="+mn-lt"/>
                <a:ea typeface="+mn-ea"/>
                <a:cs typeface="+mn-cs"/>
              </a:rPr>
              <a:t>对抓党支部建设不力、各项工作不落实的，上级党委及其组织部门应当进行约谈。对党支部建设出现严重问题，党员、群众反映强烈的，应当按照规定严肃问责。</a:t>
            </a:r>
            <a:endParaRPr kumimoji="0" lang="zh-CN" altLang="en-US"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83975" name="图片 3"/>
          <p:cNvPicPr>
            <a:picLocks noChangeAspect="1"/>
          </p:cNvPicPr>
          <p:nvPr/>
        </p:nvPicPr>
        <p:blipFill>
          <a:blip r:embed="rId2"/>
          <a:stretch>
            <a:fillRect/>
          </a:stretch>
        </p:blipFill>
        <p:spPr>
          <a:xfrm>
            <a:off x="7851775" y="1539875"/>
            <a:ext cx="3957638" cy="4338638"/>
          </a:xfrm>
          <a:prstGeom prst="rect">
            <a:avLst/>
          </a:prstGeom>
          <a:noFill/>
          <a:ln w="9525">
            <a:noFill/>
          </a:ln>
        </p:spPr>
      </p:pic>
    </p:spTree>
    <p:custDataLst>
      <p:tags r:id="rId3"/>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299"/>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799"/>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ldLvl="0" animBg="1"/>
      <p:bldP spid="10"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矩形 39"/>
          <p:cNvSpPr/>
          <p:nvPr/>
        </p:nvSpPr>
        <p:spPr>
          <a:xfrm>
            <a:off x="1274763" y="1885950"/>
            <a:ext cx="9793287" cy="1465263"/>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grpSp>
        <p:nvGrpSpPr>
          <p:cNvPr id="2" name="组合 1"/>
          <p:cNvGrpSpPr/>
          <p:nvPr/>
        </p:nvGrpSpPr>
        <p:grpSpPr>
          <a:xfrm>
            <a:off x="195263" y="306388"/>
            <a:ext cx="6048375" cy="963612"/>
            <a:chOff x="122511" y="45418"/>
            <a:chExt cx="6047648" cy="963422"/>
          </a:xfrm>
        </p:grpSpPr>
        <p:sp>
          <p:nvSpPr>
            <p:cNvPr id="3" name="对角圆角矩形 2"/>
            <p:cNvSpPr/>
            <p:nvPr/>
          </p:nvSpPr>
          <p:spPr bwMode="auto">
            <a:xfrm>
              <a:off x="593396" y="174748"/>
              <a:ext cx="5576763"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86020" name="Picture 41" descr="未标题-1026"/>
            <p:cNvPicPr>
              <a:picLocks noChangeAspect="1"/>
            </p:cNvPicPr>
            <p:nvPr/>
          </p:nvPicPr>
          <p:blipFill>
            <a:blip r:embed="rId1"/>
            <a:stretch>
              <a:fillRect/>
            </a:stretch>
          </p:blipFill>
          <p:spPr>
            <a:xfrm>
              <a:off x="122511" y="45418"/>
              <a:ext cx="1346647" cy="963422"/>
            </a:xfrm>
            <a:prstGeom prst="rect">
              <a:avLst/>
            </a:prstGeom>
            <a:noFill/>
            <a:ln w="9525">
              <a:noFill/>
            </a:ln>
          </p:spPr>
        </p:pic>
      </p:grpSp>
      <p:sp>
        <p:nvSpPr>
          <p:cNvPr id="5" name="TextBox 13"/>
          <p:cNvSpPr txBox="1"/>
          <p:nvPr/>
        </p:nvSpPr>
        <p:spPr>
          <a:xfrm>
            <a:off x="1274763" y="427038"/>
            <a:ext cx="5256212" cy="552450"/>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十、领导和保障</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4443095" y="1365250"/>
            <a:ext cx="2376170" cy="716280"/>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3000" b="1" i="0" u="none" strike="noStrike" kern="1200" cap="none" spc="0" normalizeH="0" baseline="0" noProof="0" dirty="0">
                <a:ln>
                  <a:noFill/>
                </a:ln>
                <a:solidFill>
                  <a:srgbClr val="FFFF00"/>
                </a:solidFill>
                <a:effectLst/>
                <a:uLnTx/>
                <a:uFillTx/>
                <a:latin typeface="+mn-lt"/>
                <a:ea typeface="+mn-ea"/>
                <a:cs typeface="+mn-cs"/>
              </a:rPr>
              <a:t>经费保障</a:t>
            </a:r>
            <a:endParaRPr kumimoji="0" lang="zh-CN" altLang="zh-CN" sz="3000" b="1" i="0" u="none" strike="noStrike" kern="1200" cap="none" spc="0" normalizeH="0" baseline="0" noProof="0" dirty="0">
              <a:ln>
                <a:noFill/>
              </a:ln>
              <a:solidFill>
                <a:srgbClr val="FFFF00"/>
              </a:solidFill>
              <a:effectLst/>
              <a:uLnTx/>
              <a:uFillTx/>
              <a:latin typeface="+mn-lt"/>
              <a:ea typeface="+mn-ea"/>
              <a:cs typeface="+mn-cs"/>
            </a:endParaRPr>
          </a:p>
        </p:txBody>
      </p:sp>
      <p:sp>
        <p:nvSpPr>
          <p:cNvPr id="14" name="矩形 25"/>
          <p:cNvSpPr/>
          <p:nvPr/>
        </p:nvSpPr>
        <p:spPr>
          <a:xfrm>
            <a:off x="1274763" y="2081213"/>
            <a:ext cx="9720262" cy="1198562"/>
          </a:xfrm>
          <a:prstGeom prst="rect">
            <a:avLst/>
          </a:prstGeom>
          <a:noFill/>
          <a:ln w="9525">
            <a:noFill/>
          </a:ln>
        </p:spPr>
        <p:txBody>
          <a:bodyPr>
            <a:spAutoFit/>
          </a:bodyPr>
          <a:p>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（四）各级党组织应当为党支部开展工作提供必要条件，给予经费保障。          </a:t>
            </a:r>
            <a:endParaRPr lang="zh-CN" altLang="en-US"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      给予社会组织党支部工作经费支持。</a:t>
            </a:r>
            <a:endParaRPr lang="zh-CN" altLang="en-US" sz="2400" dirty="0">
              <a:latin typeface="微软雅黑" panose="020B0503020204020204" pitchFamily="34" charset="-122"/>
              <a:ea typeface="微软雅黑" panose="020B0503020204020204" pitchFamily="34" charset="-122"/>
            </a:endParaRPr>
          </a:p>
        </p:txBody>
      </p:sp>
      <p:sp>
        <p:nvSpPr>
          <p:cNvPr id="15" name="矩形 39"/>
          <p:cNvSpPr/>
          <p:nvPr/>
        </p:nvSpPr>
        <p:spPr>
          <a:xfrm>
            <a:off x="1276350" y="4257675"/>
            <a:ext cx="9718675" cy="1698625"/>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sp>
        <p:nvSpPr>
          <p:cNvPr id="16" name="矩形 15"/>
          <p:cNvSpPr/>
          <p:nvPr/>
        </p:nvSpPr>
        <p:spPr bwMode="auto">
          <a:xfrm>
            <a:off x="4443095" y="3725544"/>
            <a:ext cx="2376170" cy="697865"/>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zh-CN" sz="3000" b="1" strike="noStrike" noProof="0" dirty="0">
                <a:ln>
                  <a:noFill/>
                </a:ln>
                <a:solidFill>
                  <a:srgbClr val="FFFF00"/>
                </a:solidFill>
                <a:effectLst/>
                <a:uLnTx/>
                <a:uFillTx/>
                <a:sym typeface="+mn-ea"/>
              </a:rPr>
              <a:t>经费保障</a:t>
            </a:r>
            <a:endParaRPr kumimoji="0" lang="zh-CN" altLang="en-US" sz="3000" b="1" i="0" u="none" strike="noStrike" kern="1200" cap="none" spc="0" normalizeH="0" baseline="0" noProof="0" dirty="0">
              <a:ln>
                <a:noFill/>
              </a:ln>
              <a:solidFill>
                <a:srgbClr val="FFFF00"/>
              </a:solidFill>
              <a:effectLst/>
              <a:uLnTx/>
              <a:uFillTx/>
              <a:latin typeface="+mn-lt"/>
              <a:ea typeface="+mn-ea"/>
              <a:cs typeface="+mn-cs"/>
            </a:endParaRPr>
          </a:p>
        </p:txBody>
      </p:sp>
      <p:sp>
        <p:nvSpPr>
          <p:cNvPr id="17" name="矩形 25"/>
          <p:cNvSpPr/>
          <p:nvPr/>
        </p:nvSpPr>
        <p:spPr>
          <a:xfrm>
            <a:off x="1276350" y="4592638"/>
            <a:ext cx="9432925" cy="1198562"/>
          </a:xfrm>
          <a:prstGeom prst="rect">
            <a:avLst/>
          </a:prstGeom>
          <a:noFill/>
          <a:ln w="9525">
            <a:noFill/>
          </a:ln>
        </p:spPr>
        <p:txBody>
          <a:bodyPr>
            <a:spAutoFit/>
          </a:bodyPr>
          <a:p>
            <a:r>
              <a:rPr lang="zh-CN" altLang="en-US"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县级以上党委管理的党费每年应当按照一定比例下拨到党支部，重点支持社会组织党支部等开展党的活动。</a:t>
            </a:r>
            <a:endParaRPr lang="zh-CN" altLang="en-US" sz="2400" dirty="0">
              <a:latin typeface="微软雅黑" panose="020B0503020204020204" pitchFamily="34" charset="-122"/>
              <a:ea typeface="微软雅黑" panose="020B0503020204020204" pitchFamily="34" charset="-122"/>
            </a:endParaRPr>
          </a:p>
          <a:p>
            <a:r>
              <a:rPr lang="zh-CN" altLang="en-US" sz="2400"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299"/>
                            </p:stCondLst>
                            <p:childTnLst>
                              <p:par>
                                <p:cTn id="16" presetID="2" presetClass="entr" presetSubtype="8"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0-#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childTnLst>
                          </p:cTn>
                        </p:par>
                        <p:par>
                          <p:cTn id="20" fill="hold">
                            <p:stCondLst>
                              <p:cond delay="1799"/>
                            </p:stCondLst>
                            <p:childTnLst>
                              <p:par>
                                <p:cTn id="21" presetID="47"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299"/>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2799"/>
                            </p:stCondLst>
                            <p:childTnLst>
                              <p:par>
                                <p:cTn id="31" presetID="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0-#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childTnLst>
                          </p:cTn>
                        </p:par>
                        <p:par>
                          <p:cTn id="35" fill="hold">
                            <p:stCondLst>
                              <p:cond delay="3299"/>
                            </p:stCondLst>
                            <p:childTnLst>
                              <p:par>
                                <p:cTn id="36" presetID="47"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par>
                          <p:cTn id="41" fill="hold">
                            <p:stCondLst>
                              <p:cond delay="3799"/>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5" grpId="0"/>
      <p:bldP spid="14" grpId="0"/>
      <p:bldP spid="15" grpId="0" bldLvl="0" animBg="1"/>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8065" name="Picture 82"/>
          <p:cNvPicPr>
            <a:picLocks noChangeAspect="1"/>
          </p:cNvPicPr>
          <p:nvPr/>
        </p:nvPicPr>
        <p:blipFill>
          <a:blip r:embed="rId1"/>
          <a:stretch>
            <a:fillRect/>
          </a:stretch>
        </p:blipFill>
        <p:spPr>
          <a:xfrm>
            <a:off x="0" y="-17462"/>
            <a:ext cx="12198350" cy="6891337"/>
          </a:xfrm>
          <a:prstGeom prst="rect">
            <a:avLst/>
          </a:prstGeom>
          <a:noFill/>
          <a:ln w="9525">
            <a:noFill/>
          </a:ln>
        </p:spPr>
      </p:pic>
      <p:pic>
        <p:nvPicPr>
          <p:cNvPr id="38" name="Picture 88" descr="E:\海报\未标题-1737.png"/>
          <p:cNvPicPr>
            <a:picLocks noChangeAspect="1"/>
          </p:cNvPicPr>
          <p:nvPr/>
        </p:nvPicPr>
        <p:blipFill>
          <a:blip r:embed="rId2"/>
          <a:stretch>
            <a:fillRect/>
          </a:stretch>
        </p:blipFill>
        <p:spPr>
          <a:xfrm>
            <a:off x="8026400" y="1306513"/>
            <a:ext cx="2344738" cy="936625"/>
          </a:xfrm>
          <a:prstGeom prst="rect">
            <a:avLst/>
          </a:prstGeom>
          <a:noFill/>
          <a:ln w="9525">
            <a:noFill/>
          </a:ln>
        </p:spPr>
      </p:pic>
      <p:pic>
        <p:nvPicPr>
          <p:cNvPr id="2" name="Picture 2" descr="E:\海报\未标题-2548.png"/>
          <p:cNvPicPr>
            <a:picLocks noChangeAspect="1"/>
          </p:cNvPicPr>
          <p:nvPr/>
        </p:nvPicPr>
        <p:blipFill>
          <a:blip r:embed="rId3"/>
          <a:stretch>
            <a:fillRect/>
          </a:stretch>
        </p:blipFill>
        <p:spPr>
          <a:xfrm>
            <a:off x="5162550" y="477838"/>
            <a:ext cx="1785938" cy="1765300"/>
          </a:xfrm>
          <a:prstGeom prst="rect">
            <a:avLst/>
          </a:prstGeom>
          <a:noFill/>
          <a:ln w="9525">
            <a:noFill/>
          </a:ln>
        </p:spPr>
      </p:pic>
      <p:sp>
        <p:nvSpPr>
          <p:cNvPr id="14" name="对角圆角矩形 13"/>
          <p:cNvSpPr/>
          <p:nvPr/>
        </p:nvSpPr>
        <p:spPr>
          <a:xfrm>
            <a:off x="2787015" y="3328669"/>
            <a:ext cx="6807200" cy="1720215"/>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5" name="TextBox 7"/>
          <p:cNvSpPr txBox="1"/>
          <p:nvPr/>
        </p:nvSpPr>
        <p:spPr>
          <a:xfrm>
            <a:off x="3649663" y="3576638"/>
            <a:ext cx="4897437" cy="1322387"/>
          </a:xfrm>
          <a:prstGeom prst="rect">
            <a:avLst/>
          </a:prstGeom>
          <a:noFill/>
          <a:ln w="9525">
            <a:noFill/>
          </a:ln>
        </p:spPr>
        <p:txBody>
          <a:bodyPr>
            <a:spAutoFit/>
          </a:bodyPr>
          <a:p>
            <a:pPr algn="ctr"/>
            <a:r>
              <a:rPr lang="en-US" altLang="en-US" sz="8000" b="1" dirty="0">
                <a:solidFill>
                  <a:srgbClr val="FAFE5E"/>
                </a:solidFill>
                <a:latin typeface="微软雅黑" panose="020B0503020204020204" pitchFamily="34" charset="-122"/>
                <a:ea typeface="微软雅黑" panose="020B0503020204020204" pitchFamily="34" charset="-122"/>
              </a:rPr>
              <a:t>谢谢</a:t>
            </a:r>
            <a:r>
              <a:rPr lang="zh-CN" altLang="en-US" sz="8000" b="1" dirty="0">
                <a:solidFill>
                  <a:srgbClr val="FAFE5E"/>
                </a:solidFill>
                <a:latin typeface="微软雅黑" panose="020B0503020204020204" pitchFamily="34" charset="-122"/>
                <a:ea typeface="微软雅黑" panose="020B0503020204020204" pitchFamily="34" charset="-122"/>
              </a:rPr>
              <a:t>大家</a:t>
            </a:r>
            <a:endParaRPr lang="zh-CN" altLang="en-US" sz="8000" b="1" dirty="0">
              <a:solidFill>
                <a:srgbClr val="FAFE5E"/>
              </a:solidFill>
              <a:latin typeface="微软雅黑" panose="020B0503020204020204" pitchFamily="34" charset="-122"/>
              <a:ea typeface="微软雅黑" panose="020B0503020204020204" pitchFamily="34" charset="-122"/>
            </a:endParaRPr>
          </a:p>
        </p:txBody>
      </p:sp>
      <p:sp>
        <p:nvSpPr>
          <p:cNvPr id="4" name="矩形 39"/>
          <p:cNvSpPr/>
          <p:nvPr/>
        </p:nvSpPr>
        <p:spPr>
          <a:xfrm>
            <a:off x="1258888" y="2073275"/>
            <a:ext cx="10015537" cy="1373188"/>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sp>
        <p:nvSpPr>
          <p:cNvPr id="17" name="矩形 25"/>
          <p:cNvSpPr/>
          <p:nvPr/>
        </p:nvSpPr>
        <p:spPr>
          <a:xfrm>
            <a:off x="1370013" y="2420938"/>
            <a:ext cx="9906000" cy="522287"/>
          </a:xfrm>
          <a:prstGeom prst="rect">
            <a:avLst/>
          </a:prstGeom>
          <a:noFill/>
          <a:ln w="9525">
            <a:noFill/>
          </a:ln>
        </p:spPr>
        <p:txBody>
          <a:bodyPr>
            <a:spAutoFit/>
          </a:bodyPr>
          <a:p>
            <a:r>
              <a:rPr lang="zh-CN" altLang="en-US" sz="2800" dirty="0">
                <a:latin typeface="微软雅黑" panose="020B0503020204020204" pitchFamily="34" charset="-122"/>
                <a:ea typeface="微软雅黑" panose="020B0503020204020204" pitchFamily="34" charset="-122"/>
              </a:rPr>
              <a:t>我们要认真学习贯彻《条例》，大力推进社会组织党支部建设。</a:t>
            </a:r>
            <a:endParaRPr lang="zh-CN" altLang="en-US" sz="2800" dirty="0">
              <a:latin typeface="微软雅黑" panose="020B0503020204020204" pitchFamily="34" charset="-122"/>
              <a:ea typeface="微软雅黑" panose="020B0503020204020204" pitchFamily="34" charset="-122"/>
            </a:endParaRPr>
          </a:p>
        </p:txBody>
      </p:sp>
    </p:spTree>
    <p:custDataLst>
      <p:tags r:id="rId4"/>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1000" fill="hold"/>
                                        <p:tgtEl>
                                          <p:spTgt spid="38"/>
                                        </p:tgtEl>
                                        <p:attrNameLst>
                                          <p:attrName>ppt_x</p:attrName>
                                        </p:attrNameLst>
                                      </p:cBhvr>
                                      <p:tavLst>
                                        <p:tav tm="0">
                                          <p:val>
                                            <p:strVal val="1+#ppt_w/2"/>
                                          </p:val>
                                        </p:tav>
                                        <p:tav tm="100000">
                                          <p:val>
                                            <p:strVal val="#ppt_x"/>
                                          </p:val>
                                        </p:tav>
                                      </p:tavLst>
                                    </p:anim>
                                    <p:anim calcmode="lin" valueType="num">
                                      <p:cBhvr additive="base">
                                        <p:cTn id="14" dur="1000" fill="hold"/>
                                        <p:tgtEl>
                                          <p:spTgt spid="38"/>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000" fill="hold"/>
                                        <p:tgtEl>
                                          <p:spTgt spid="14"/>
                                        </p:tgtEl>
                                        <p:attrNameLst>
                                          <p:attrName>ppt_x</p:attrName>
                                        </p:attrNameLst>
                                      </p:cBhvr>
                                      <p:tavLst>
                                        <p:tav tm="0">
                                          <p:val>
                                            <p:strVal val="0-#ppt_w/2"/>
                                          </p:val>
                                        </p:tav>
                                        <p:tav tm="100000">
                                          <p:val>
                                            <p:strVal val="#ppt_x"/>
                                          </p:val>
                                        </p:tav>
                                      </p:tavLst>
                                    </p:anim>
                                    <p:anim calcmode="lin" valueType="num">
                                      <p:cBhvr additive="base">
                                        <p:cTn id="19" dur="1000" fill="hold"/>
                                        <p:tgtEl>
                                          <p:spTgt spid="14"/>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15"/>
                                        </p:tgtEl>
                                        <p:attrNameLst>
                                          <p:attrName>ppt_y</p:attrName>
                                        </p:attrNameLst>
                                      </p:cBhvr>
                                      <p:tavLst>
                                        <p:tav tm="0">
                                          <p:val>
                                            <p:strVal val="#ppt_y"/>
                                          </p:val>
                                        </p:tav>
                                        <p:tav tm="100000">
                                          <p:val>
                                            <p:strVal val="#ppt_y"/>
                                          </p:val>
                                        </p:tav>
                                      </p:tavLst>
                                    </p:anim>
                                    <p:anim calcmode="lin" valueType="num">
                                      <p:cBhvr>
                                        <p:cTn id="25" dur="1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15"/>
                                        </p:tgtEl>
                                      </p:cBhvr>
                                    </p:animEffect>
                                  </p:childTnLst>
                                </p:cTn>
                              </p:par>
                            </p:childTnLst>
                          </p:cTn>
                        </p:par>
                        <p:par>
                          <p:cTn id="28" fill="hold">
                            <p:stCondLst>
                              <p:cond delay="4300"/>
                            </p:stCondLst>
                            <p:childTnLst>
                              <p:par>
                                <p:cTn id="29" presetID="47"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anim calcmode="lin" valueType="num">
                                      <p:cBhvr>
                                        <p:cTn id="32" dur="500" fill="hold"/>
                                        <p:tgtEl>
                                          <p:spTgt spid="4"/>
                                        </p:tgtEl>
                                        <p:attrNameLst>
                                          <p:attrName>ppt_x</p:attrName>
                                        </p:attrNameLst>
                                      </p:cBhvr>
                                      <p:tavLst>
                                        <p:tav tm="0">
                                          <p:val>
                                            <p:strVal val="#ppt_x"/>
                                          </p:val>
                                        </p:tav>
                                        <p:tav tm="100000">
                                          <p:val>
                                            <p:strVal val="#ppt_x"/>
                                          </p:val>
                                        </p:tav>
                                      </p:tavLst>
                                    </p:anim>
                                    <p:anim calcmode="lin" valueType="num">
                                      <p:cBhvr>
                                        <p:cTn id="33" dur="5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48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bldLvl="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Text Placeholder 2"/>
          <p:cNvSpPr txBox="1"/>
          <p:nvPr/>
        </p:nvSpPr>
        <p:spPr>
          <a:xfrm>
            <a:off x="9123363" y="1276350"/>
            <a:ext cx="2420937" cy="2447925"/>
          </a:xfrm>
          <a:prstGeom prst="rect">
            <a:avLst/>
          </a:prstGeom>
          <a:noFill/>
          <a:ln w="9525">
            <a:noFill/>
          </a:ln>
        </p:spPr>
        <p:txBody>
          <a:bodyPr lIns="91426" tIns="45713" rIns="91426" bIns="45713" anchor="ctr"/>
          <a:p>
            <a:r>
              <a:rPr lang="zh-CN" altLang="en-US" sz="1400" b="1" dirty="0">
                <a:solidFill>
                  <a:srgbClr val="FF0000"/>
                </a:solidFill>
                <a:latin typeface="微软雅黑" panose="020B0503020204020204" pitchFamily="34" charset="-122"/>
                <a:ea typeface="微软雅黑" panose="020B0503020204020204" pitchFamily="34" charset="-122"/>
              </a:rPr>
              <a:t>四、要加强对党员领导干部的培训，把</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条例</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纳入党委（党组）理论学习中心组学习内容和党校（行政学院）教育课程，提高各级领导班子抓好党支部工作、推动党支部建设的本领。要加强监督检查，对贯彻落实</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条例</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不力的严肃追责问责。</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12290" name="Text Placeholder 2"/>
          <p:cNvSpPr txBox="1"/>
          <p:nvPr/>
        </p:nvSpPr>
        <p:spPr>
          <a:xfrm>
            <a:off x="9359900" y="3581400"/>
            <a:ext cx="2355850" cy="1368425"/>
          </a:xfrm>
          <a:prstGeom prst="rect">
            <a:avLst/>
          </a:prstGeom>
          <a:noFill/>
          <a:ln w="9525">
            <a:noFill/>
          </a:ln>
        </p:spPr>
        <p:txBody>
          <a:bodyPr lIns="91426" tIns="45713" rIns="91426" bIns="45713" anchor="ctr"/>
          <a:p>
            <a:r>
              <a:rPr lang="zh-CN" altLang="en-US" sz="1500" b="1" dirty="0">
                <a:solidFill>
                  <a:srgbClr val="FF0000"/>
                </a:solidFill>
                <a:latin typeface="微软雅黑" panose="020B0503020204020204" pitchFamily="34" charset="-122"/>
                <a:ea typeface="微软雅黑" panose="020B0503020204020204" pitchFamily="34" charset="-122"/>
              </a:rPr>
              <a:t>五、中央组织部要会同有关部门加强督促落实，确保各项规定得到贯彻执行。</a:t>
            </a:r>
            <a:endParaRPr lang="zh-CN" altLang="en-US" sz="1500" b="1" dirty="0">
              <a:solidFill>
                <a:srgbClr val="FF0000"/>
              </a:solidFill>
              <a:latin typeface="微软雅黑" panose="020B0503020204020204" pitchFamily="34" charset="-122"/>
              <a:ea typeface="微软雅黑" panose="020B0503020204020204" pitchFamily="34" charset="-122"/>
            </a:endParaRPr>
          </a:p>
        </p:txBody>
      </p:sp>
      <p:sp>
        <p:nvSpPr>
          <p:cNvPr id="12291" name="Text Placeholder 2"/>
          <p:cNvSpPr txBox="1"/>
          <p:nvPr/>
        </p:nvSpPr>
        <p:spPr>
          <a:xfrm>
            <a:off x="747713" y="1042988"/>
            <a:ext cx="2398712" cy="2538412"/>
          </a:xfrm>
          <a:prstGeom prst="rect">
            <a:avLst/>
          </a:prstGeom>
          <a:noFill/>
          <a:ln w="9525">
            <a:noFill/>
          </a:ln>
        </p:spPr>
        <p:txBody>
          <a:bodyPr lIns="91426" tIns="45713" rIns="91426" bIns="45713" anchor="ctr"/>
          <a:p>
            <a:r>
              <a:rPr lang="zh-CN" altLang="en-US" sz="1500" b="1" dirty="0">
                <a:solidFill>
                  <a:srgbClr val="FF0000"/>
                </a:solidFill>
                <a:latin typeface="微软雅黑" panose="020B0503020204020204" pitchFamily="34" charset="-122"/>
                <a:ea typeface="微软雅黑" panose="020B0503020204020204" pitchFamily="34" charset="-122"/>
              </a:rPr>
              <a:t>二、</a:t>
            </a:r>
            <a:r>
              <a:rPr lang="zh-CN" altLang="zh-CN" sz="1500" b="1" dirty="0">
                <a:solidFill>
                  <a:srgbClr val="FF0000"/>
                </a:solidFill>
                <a:latin typeface="微软雅黑" panose="020B0503020204020204" pitchFamily="34" charset="-122"/>
                <a:ea typeface="微软雅黑" panose="020B0503020204020204" pitchFamily="34" charset="-122"/>
              </a:rPr>
              <a:t>各级党委（党组）要牢固树立政治意识、大局意识、核心意识、看齐意识，切实把抓好党支部作为党的组织体系建设的基本内容、管党治党的基本任务、检验党建工作成效的基本标准，采取有力措施，推动《条例》落到实处、见到实效</a:t>
            </a:r>
            <a:r>
              <a:rPr lang="zh-CN" altLang="en-US" sz="1500" b="1" dirty="0">
                <a:solidFill>
                  <a:srgbClr val="FF0000"/>
                </a:solidFill>
                <a:latin typeface="微软雅黑" panose="020B0503020204020204" pitchFamily="34" charset="-122"/>
                <a:ea typeface="微软雅黑" panose="020B0503020204020204" pitchFamily="34" charset="-122"/>
              </a:rPr>
              <a:t>。</a:t>
            </a:r>
            <a:endParaRPr lang="zh-CN" altLang="en-US" sz="1500" b="1" dirty="0">
              <a:solidFill>
                <a:srgbClr val="FF0000"/>
              </a:solidFill>
              <a:latin typeface="微软雅黑" panose="020B0503020204020204" pitchFamily="34" charset="-122"/>
              <a:ea typeface="微软雅黑" panose="020B0503020204020204" pitchFamily="34" charset="-122"/>
            </a:endParaRPr>
          </a:p>
        </p:txBody>
      </p:sp>
      <p:sp>
        <p:nvSpPr>
          <p:cNvPr id="12292" name="Text Placeholder 2"/>
          <p:cNvSpPr txBox="1"/>
          <p:nvPr/>
        </p:nvSpPr>
        <p:spPr>
          <a:xfrm>
            <a:off x="627063" y="3567113"/>
            <a:ext cx="2195512" cy="1649412"/>
          </a:xfrm>
          <a:prstGeom prst="rect">
            <a:avLst/>
          </a:prstGeom>
          <a:noFill/>
          <a:ln w="9525">
            <a:noFill/>
          </a:ln>
        </p:spPr>
        <p:txBody>
          <a:bodyPr lIns="91426" tIns="45713" rIns="91426" bIns="45713" anchor="ctr"/>
          <a:p>
            <a:r>
              <a:rPr lang="zh-CN" altLang="en-US" sz="1600" b="1" dirty="0">
                <a:solidFill>
                  <a:srgbClr val="FF0000"/>
                </a:solidFill>
                <a:latin typeface="微软雅黑" panose="020B0503020204020204" pitchFamily="34" charset="-122"/>
                <a:ea typeface="微软雅黑" panose="020B0503020204020204" pitchFamily="34" charset="-122"/>
              </a:rPr>
              <a:t>一、重视党支部、善抓党支部，是党员领导干部政治成熟的重要标志。</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12293" name="TextBox 26"/>
          <p:cNvSpPr txBox="1"/>
          <p:nvPr/>
        </p:nvSpPr>
        <p:spPr>
          <a:xfrm>
            <a:off x="4443413" y="757238"/>
            <a:ext cx="3722687" cy="1600200"/>
          </a:xfrm>
          <a:prstGeom prst="rect">
            <a:avLst/>
          </a:prstGeom>
          <a:noFill/>
          <a:ln w="9525">
            <a:noFill/>
          </a:ln>
        </p:spPr>
        <p:txBody>
          <a:bodyPr lIns="91426" tIns="45713" rIns="91426" bIns="45713">
            <a:spAutoFit/>
          </a:bodyPr>
          <a:p>
            <a:r>
              <a:rPr lang="zh-CN" altLang="en-US" sz="1400" b="1" dirty="0">
                <a:solidFill>
                  <a:srgbClr val="FF0000"/>
                </a:solidFill>
                <a:latin typeface="微软雅黑" panose="020B0503020204020204" pitchFamily="34" charset="-122"/>
                <a:ea typeface="微软雅黑" panose="020B0503020204020204" pitchFamily="34" charset="-122"/>
              </a:rPr>
              <a:t>三、要抓好</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条例</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的学习宣传和贯彻落实，利用报纸、广播、电视和手机、网络等媒介，通过专题研讨、集中培训等方式，使各级党组织、广大党员特别是党支部书记深入领会</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条例</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精神，全面掌握</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条例</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内容，切实增强贯彻执行</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条例</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的思想自觉和行动自觉。</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grpSp>
        <p:nvGrpSpPr>
          <p:cNvPr id="12294" name="Group 73"/>
          <p:cNvGrpSpPr/>
          <p:nvPr/>
        </p:nvGrpSpPr>
        <p:grpSpPr>
          <a:xfrm flipH="1">
            <a:off x="2794000" y="4267200"/>
            <a:ext cx="998538" cy="266700"/>
            <a:chOff x="7244864" y="2564012"/>
            <a:chExt cx="1005313" cy="299674"/>
          </a:xfrm>
        </p:grpSpPr>
        <p:cxnSp>
          <p:nvCxnSpPr>
            <p:cNvPr id="12295" name="Straight Connector 74"/>
            <p:cNvCxnSpPr/>
            <p:nvPr/>
          </p:nvCxnSpPr>
          <p:spPr>
            <a:xfrm flipV="1">
              <a:off x="7244864" y="2564012"/>
              <a:ext cx="393895" cy="299674"/>
            </a:xfrm>
            <a:prstGeom prst="line">
              <a:avLst/>
            </a:prstGeom>
            <a:ln w="19050" cap="flat" cmpd="sng">
              <a:solidFill>
                <a:schemeClr val="accent2"/>
              </a:solidFill>
              <a:prstDash val="solid"/>
              <a:miter/>
              <a:headEnd type="oval" w="sm" len="sm"/>
              <a:tailEnd type="none" w="med" len="med"/>
            </a:ln>
          </p:spPr>
        </p:cxnSp>
        <p:cxnSp>
          <p:nvCxnSpPr>
            <p:cNvPr id="12296" name="Straight Connector 75"/>
            <p:cNvCxnSpPr/>
            <p:nvPr/>
          </p:nvCxnSpPr>
          <p:spPr>
            <a:xfrm>
              <a:off x="7643056" y="2564012"/>
              <a:ext cx="607121" cy="0"/>
            </a:xfrm>
            <a:prstGeom prst="line">
              <a:avLst/>
            </a:prstGeom>
            <a:ln w="19050" cap="flat" cmpd="sng">
              <a:solidFill>
                <a:schemeClr val="accent2"/>
              </a:solidFill>
              <a:prstDash val="solid"/>
              <a:miter/>
              <a:headEnd type="none" w="med" len="med"/>
              <a:tailEnd type="oval" w="sm" len="sm"/>
            </a:ln>
          </p:spPr>
        </p:cxnSp>
      </p:grpSp>
      <p:grpSp>
        <p:nvGrpSpPr>
          <p:cNvPr id="12297" name="Group 76"/>
          <p:cNvGrpSpPr/>
          <p:nvPr/>
        </p:nvGrpSpPr>
        <p:grpSpPr>
          <a:xfrm flipH="1">
            <a:off x="3241675" y="2803525"/>
            <a:ext cx="996950" cy="266700"/>
            <a:chOff x="7244862" y="2564012"/>
            <a:chExt cx="1005315" cy="299674"/>
          </a:xfrm>
        </p:grpSpPr>
        <p:cxnSp>
          <p:nvCxnSpPr>
            <p:cNvPr id="12298" name="Straight Connector 77"/>
            <p:cNvCxnSpPr/>
            <p:nvPr/>
          </p:nvCxnSpPr>
          <p:spPr>
            <a:xfrm flipV="1">
              <a:off x="7244862" y="2564012"/>
              <a:ext cx="393895" cy="299674"/>
            </a:xfrm>
            <a:prstGeom prst="line">
              <a:avLst/>
            </a:prstGeom>
            <a:ln w="19050" cap="flat" cmpd="sng">
              <a:solidFill>
                <a:schemeClr val="accent2"/>
              </a:solidFill>
              <a:prstDash val="solid"/>
              <a:miter/>
              <a:headEnd type="oval" w="sm" len="sm"/>
              <a:tailEnd type="none" w="med" len="med"/>
            </a:ln>
          </p:spPr>
        </p:cxnSp>
        <p:cxnSp>
          <p:nvCxnSpPr>
            <p:cNvPr id="12299" name="Straight Connector 78"/>
            <p:cNvCxnSpPr/>
            <p:nvPr/>
          </p:nvCxnSpPr>
          <p:spPr>
            <a:xfrm>
              <a:off x="7643056" y="2564012"/>
              <a:ext cx="607121" cy="0"/>
            </a:xfrm>
            <a:prstGeom prst="line">
              <a:avLst/>
            </a:prstGeom>
            <a:ln w="19050" cap="flat" cmpd="sng">
              <a:solidFill>
                <a:schemeClr val="accent2"/>
              </a:solidFill>
              <a:prstDash val="solid"/>
              <a:miter/>
              <a:headEnd type="none" w="med" len="med"/>
              <a:tailEnd type="oval" w="sm" len="sm"/>
            </a:ln>
          </p:spPr>
        </p:cxnSp>
      </p:grpSp>
      <p:grpSp>
        <p:nvGrpSpPr>
          <p:cNvPr id="12300" name="Group 79"/>
          <p:cNvGrpSpPr/>
          <p:nvPr/>
        </p:nvGrpSpPr>
        <p:grpSpPr>
          <a:xfrm>
            <a:off x="7854950" y="2803525"/>
            <a:ext cx="996950" cy="266700"/>
            <a:chOff x="7244862" y="2564012"/>
            <a:chExt cx="1005315" cy="299674"/>
          </a:xfrm>
        </p:grpSpPr>
        <p:cxnSp>
          <p:nvCxnSpPr>
            <p:cNvPr id="12301" name="Straight Connector 80"/>
            <p:cNvCxnSpPr/>
            <p:nvPr/>
          </p:nvCxnSpPr>
          <p:spPr>
            <a:xfrm flipV="1">
              <a:off x="7244862" y="2564012"/>
              <a:ext cx="393895" cy="299674"/>
            </a:xfrm>
            <a:prstGeom prst="line">
              <a:avLst/>
            </a:prstGeom>
            <a:ln w="19050" cap="flat" cmpd="sng">
              <a:solidFill>
                <a:schemeClr val="accent2"/>
              </a:solidFill>
              <a:prstDash val="solid"/>
              <a:miter/>
              <a:headEnd type="oval" w="sm" len="sm"/>
              <a:tailEnd type="none" w="med" len="med"/>
            </a:ln>
          </p:spPr>
        </p:cxnSp>
        <p:cxnSp>
          <p:nvCxnSpPr>
            <p:cNvPr id="12302" name="Straight Connector 81"/>
            <p:cNvCxnSpPr/>
            <p:nvPr/>
          </p:nvCxnSpPr>
          <p:spPr>
            <a:xfrm>
              <a:off x="7643056" y="2564012"/>
              <a:ext cx="607121" cy="0"/>
            </a:xfrm>
            <a:prstGeom prst="line">
              <a:avLst/>
            </a:prstGeom>
            <a:ln w="19050" cap="flat" cmpd="sng">
              <a:solidFill>
                <a:schemeClr val="accent2"/>
              </a:solidFill>
              <a:prstDash val="solid"/>
              <a:miter/>
              <a:headEnd type="none" w="med" len="med"/>
              <a:tailEnd type="oval" w="sm" len="sm"/>
            </a:ln>
          </p:spPr>
        </p:cxnSp>
      </p:grpSp>
      <p:grpSp>
        <p:nvGrpSpPr>
          <p:cNvPr id="12303" name="Group 82"/>
          <p:cNvGrpSpPr/>
          <p:nvPr/>
        </p:nvGrpSpPr>
        <p:grpSpPr>
          <a:xfrm>
            <a:off x="8304213" y="4311650"/>
            <a:ext cx="996950" cy="266700"/>
            <a:chOff x="7244862" y="2564012"/>
            <a:chExt cx="1005315" cy="299674"/>
          </a:xfrm>
        </p:grpSpPr>
        <p:cxnSp>
          <p:nvCxnSpPr>
            <p:cNvPr id="12304" name="Straight Connector 83"/>
            <p:cNvCxnSpPr/>
            <p:nvPr/>
          </p:nvCxnSpPr>
          <p:spPr>
            <a:xfrm flipV="1">
              <a:off x="7244862" y="2564012"/>
              <a:ext cx="393895" cy="299674"/>
            </a:xfrm>
            <a:prstGeom prst="line">
              <a:avLst/>
            </a:prstGeom>
            <a:ln w="19050" cap="flat" cmpd="sng">
              <a:solidFill>
                <a:schemeClr val="accent2"/>
              </a:solidFill>
              <a:prstDash val="solid"/>
              <a:miter/>
              <a:headEnd type="oval" w="sm" len="sm"/>
              <a:tailEnd type="none" w="med" len="med"/>
            </a:ln>
          </p:spPr>
        </p:cxnSp>
        <p:cxnSp>
          <p:nvCxnSpPr>
            <p:cNvPr id="12305" name="Straight Connector 84"/>
            <p:cNvCxnSpPr/>
            <p:nvPr/>
          </p:nvCxnSpPr>
          <p:spPr>
            <a:xfrm>
              <a:off x="7643056" y="2564012"/>
              <a:ext cx="607121" cy="0"/>
            </a:xfrm>
            <a:prstGeom prst="line">
              <a:avLst/>
            </a:prstGeom>
            <a:ln w="19050" cap="flat" cmpd="sng">
              <a:solidFill>
                <a:schemeClr val="accent2"/>
              </a:solidFill>
              <a:prstDash val="solid"/>
              <a:miter/>
              <a:headEnd type="none" w="med" len="med"/>
              <a:tailEnd type="oval" w="sm" len="sm"/>
            </a:ln>
          </p:spPr>
        </p:cxnSp>
      </p:grpSp>
      <p:sp>
        <p:nvSpPr>
          <p:cNvPr id="45" name="Freeform 5"/>
          <p:cNvSpPr/>
          <p:nvPr/>
        </p:nvSpPr>
        <p:spPr bwMode="auto">
          <a:xfrm rot="16200000">
            <a:off x="5083969" y="1578769"/>
            <a:ext cx="1936750" cy="3798888"/>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lIns="121902" tIns="60951" rIns="121902" bIns="6095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cs typeface="+mn-cs"/>
            </a:endParaRPr>
          </a:p>
        </p:txBody>
      </p:sp>
      <p:grpSp>
        <p:nvGrpSpPr>
          <p:cNvPr id="12307" name="组合 45"/>
          <p:cNvGrpSpPr/>
          <p:nvPr/>
        </p:nvGrpSpPr>
        <p:grpSpPr>
          <a:xfrm>
            <a:off x="4943475" y="3290888"/>
            <a:ext cx="2284413" cy="2298700"/>
            <a:chOff x="4952004" y="3526616"/>
            <a:chExt cx="2457067" cy="2473381"/>
          </a:xfrm>
        </p:grpSpPr>
        <p:sp>
          <p:nvSpPr>
            <p:cNvPr id="47" name="Oval 54"/>
            <p:cNvSpPr/>
            <p:nvPr/>
          </p:nvSpPr>
          <p:spPr>
            <a:xfrm>
              <a:off x="4952004" y="3526616"/>
              <a:ext cx="2457067" cy="2473381"/>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bg1"/>
                </a:solidFill>
                <a:effectLst/>
                <a:uLnTx/>
                <a:uFillTx/>
                <a:latin typeface="+mn-lt"/>
                <a:ea typeface="+mn-ea"/>
                <a:cs typeface="+mn-cs"/>
              </a:endParaRPr>
            </a:p>
          </p:txBody>
        </p:sp>
        <p:sp>
          <p:nvSpPr>
            <p:cNvPr id="12309" name="文本框 181"/>
            <p:cNvSpPr txBox="1"/>
            <p:nvPr/>
          </p:nvSpPr>
          <p:spPr>
            <a:xfrm>
              <a:off x="5207121" y="3683391"/>
              <a:ext cx="1948653" cy="2074541"/>
            </a:xfrm>
            <a:prstGeom prst="rect">
              <a:avLst/>
            </a:prstGeom>
            <a:noFill/>
            <a:ln w="9525">
              <a:noFill/>
            </a:ln>
          </p:spPr>
          <p:txBody>
            <a:bodyPr>
              <a:spAutoFit/>
            </a:bodyPr>
            <a:p>
              <a:pPr algn="ctr">
                <a:lnSpc>
                  <a:spcPct val="125000"/>
                </a:lnSpc>
              </a:pPr>
              <a:r>
                <a:rPr lang="zh-CN" altLang="en-US" sz="5000" b="1" dirty="0">
                  <a:solidFill>
                    <a:srgbClr val="FFFF00"/>
                  </a:solidFill>
                  <a:latin typeface="微软雅黑" panose="020B0503020204020204" pitchFamily="34" charset="-122"/>
                  <a:ea typeface="微软雅黑" panose="020B0503020204020204" pitchFamily="34" charset="-122"/>
                  <a:sym typeface="Lato Light"/>
                </a:rPr>
                <a:t>通知强调</a:t>
              </a:r>
              <a:endParaRPr lang="en-US" altLang="zh-CN" sz="5000" b="1" dirty="0">
                <a:solidFill>
                  <a:srgbClr val="FFFF00"/>
                </a:solidFill>
                <a:latin typeface="微软雅黑" panose="020B0503020204020204" pitchFamily="34" charset="-122"/>
                <a:ea typeface="微软雅黑" panose="020B0503020204020204" pitchFamily="34" charset="-122"/>
                <a:sym typeface="Lato Light"/>
              </a:endParaRPr>
            </a:p>
          </p:txBody>
        </p:sp>
      </p:grpSp>
      <p:grpSp>
        <p:nvGrpSpPr>
          <p:cNvPr id="12310" name="组合 48"/>
          <p:cNvGrpSpPr/>
          <p:nvPr/>
        </p:nvGrpSpPr>
        <p:grpSpPr>
          <a:xfrm>
            <a:off x="3792538" y="4181475"/>
            <a:ext cx="720725" cy="684213"/>
            <a:chOff x="3764475" y="5190972"/>
            <a:chExt cx="719907" cy="683002"/>
          </a:xfrm>
        </p:grpSpPr>
        <p:sp>
          <p:nvSpPr>
            <p:cNvPr id="50" name="Oval 6"/>
            <p:cNvSpPr/>
            <p:nvPr/>
          </p:nvSpPr>
          <p:spPr>
            <a:xfrm>
              <a:off x="3785181" y="5190972"/>
              <a:ext cx="678496" cy="683002"/>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bg1"/>
                </a:solidFill>
                <a:effectLst/>
                <a:uLnTx/>
                <a:uFillTx/>
                <a:latin typeface="+mn-lt"/>
                <a:ea typeface="+mn-ea"/>
                <a:cs typeface="+mn-cs"/>
              </a:endParaRPr>
            </a:p>
          </p:txBody>
        </p:sp>
        <p:sp>
          <p:nvSpPr>
            <p:cNvPr id="12312" name="TextBox 45"/>
            <p:cNvSpPr txBox="1"/>
            <p:nvPr/>
          </p:nvSpPr>
          <p:spPr>
            <a:xfrm>
              <a:off x="3764475" y="5294698"/>
              <a:ext cx="719907" cy="492443"/>
            </a:xfrm>
            <a:prstGeom prst="rect">
              <a:avLst/>
            </a:prstGeom>
            <a:noFill/>
            <a:ln w="9525">
              <a:noFill/>
            </a:ln>
          </p:spPr>
          <p:txBody>
            <a:bodyPr anchor="ctr">
              <a:spAutoFit/>
            </a:bodyPr>
            <a:p>
              <a:pPr algn="ctr"/>
              <a:r>
                <a:rPr lang="en-US" altLang="zh-CN" sz="2600" dirty="0">
                  <a:solidFill>
                    <a:schemeClr val="bg1"/>
                  </a:solidFill>
                  <a:latin typeface="微软雅黑" panose="020B0503020204020204" pitchFamily="34" charset="-122"/>
                  <a:ea typeface="微软雅黑" panose="020B0503020204020204" pitchFamily="34" charset="-122"/>
                </a:rPr>
                <a:t>01</a:t>
              </a:r>
              <a:endParaRPr lang="zh-CN" altLang="en-US" sz="2600" dirty="0">
                <a:solidFill>
                  <a:schemeClr val="bg1"/>
                </a:solidFill>
                <a:latin typeface="微软雅黑" panose="020B0503020204020204" pitchFamily="34" charset="-122"/>
                <a:ea typeface="微软雅黑" panose="020B0503020204020204" pitchFamily="34" charset="-122"/>
              </a:endParaRPr>
            </a:p>
          </p:txBody>
        </p:sp>
      </p:grpSp>
      <p:grpSp>
        <p:nvGrpSpPr>
          <p:cNvPr id="12313" name="组合 51"/>
          <p:cNvGrpSpPr/>
          <p:nvPr/>
        </p:nvGrpSpPr>
        <p:grpSpPr>
          <a:xfrm>
            <a:off x="4222750" y="2890838"/>
            <a:ext cx="720725" cy="682625"/>
            <a:chOff x="4194917" y="3899315"/>
            <a:chExt cx="719907" cy="683002"/>
          </a:xfrm>
        </p:grpSpPr>
        <p:sp>
          <p:nvSpPr>
            <p:cNvPr id="53" name="Oval 6"/>
            <p:cNvSpPr/>
            <p:nvPr/>
          </p:nvSpPr>
          <p:spPr>
            <a:xfrm>
              <a:off x="4200923" y="3899315"/>
              <a:ext cx="678496" cy="683002"/>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bg1"/>
                </a:solidFill>
                <a:effectLst/>
                <a:uLnTx/>
                <a:uFillTx/>
                <a:latin typeface="+mn-lt"/>
                <a:ea typeface="+mn-ea"/>
                <a:cs typeface="+mn-cs"/>
              </a:endParaRPr>
            </a:p>
          </p:txBody>
        </p:sp>
        <p:sp>
          <p:nvSpPr>
            <p:cNvPr id="12315" name="TextBox 45"/>
            <p:cNvSpPr txBox="1"/>
            <p:nvPr/>
          </p:nvSpPr>
          <p:spPr>
            <a:xfrm>
              <a:off x="4194917" y="3994595"/>
              <a:ext cx="719907" cy="492443"/>
            </a:xfrm>
            <a:prstGeom prst="rect">
              <a:avLst/>
            </a:prstGeom>
            <a:noFill/>
            <a:ln w="9525">
              <a:noFill/>
            </a:ln>
          </p:spPr>
          <p:txBody>
            <a:bodyPr anchor="ctr">
              <a:spAutoFit/>
            </a:bodyPr>
            <a:p>
              <a:pPr algn="ctr"/>
              <a:r>
                <a:rPr lang="en-US" altLang="zh-CN" sz="2600" dirty="0">
                  <a:solidFill>
                    <a:schemeClr val="bg1"/>
                  </a:solidFill>
                  <a:latin typeface="微软雅黑" panose="020B0503020204020204" pitchFamily="34" charset="-122"/>
                  <a:ea typeface="微软雅黑" panose="020B0503020204020204" pitchFamily="34" charset="-122"/>
                </a:rPr>
                <a:t>02</a:t>
              </a:r>
              <a:endParaRPr lang="zh-CN" altLang="en-US" sz="2600" dirty="0">
                <a:solidFill>
                  <a:schemeClr val="bg1"/>
                </a:solidFill>
                <a:latin typeface="微软雅黑" panose="020B0503020204020204" pitchFamily="34" charset="-122"/>
                <a:ea typeface="微软雅黑" panose="020B0503020204020204" pitchFamily="34" charset="-122"/>
              </a:endParaRPr>
            </a:p>
          </p:txBody>
        </p:sp>
      </p:grpSp>
      <p:grpSp>
        <p:nvGrpSpPr>
          <p:cNvPr id="12316" name="组合 54"/>
          <p:cNvGrpSpPr/>
          <p:nvPr/>
        </p:nvGrpSpPr>
        <p:grpSpPr>
          <a:xfrm>
            <a:off x="5691188" y="2168525"/>
            <a:ext cx="720725" cy="682625"/>
            <a:chOff x="5663158" y="3177557"/>
            <a:chExt cx="719907" cy="683002"/>
          </a:xfrm>
        </p:grpSpPr>
        <p:sp>
          <p:nvSpPr>
            <p:cNvPr id="56" name="Oval 6"/>
            <p:cNvSpPr/>
            <p:nvPr/>
          </p:nvSpPr>
          <p:spPr>
            <a:xfrm>
              <a:off x="5669227" y="3177557"/>
              <a:ext cx="678496" cy="683002"/>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bg1"/>
                </a:solidFill>
                <a:effectLst/>
                <a:uLnTx/>
                <a:uFillTx/>
                <a:latin typeface="+mn-lt"/>
                <a:ea typeface="+mn-ea"/>
                <a:cs typeface="+mn-cs"/>
              </a:endParaRPr>
            </a:p>
          </p:txBody>
        </p:sp>
        <p:sp>
          <p:nvSpPr>
            <p:cNvPr id="12318" name="TextBox 45"/>
            <p:cNvSpPr txBox="1"/>
            <p:nvPr/>
          </p:nvSpPr>
          <p:spPr>
            <a:xfrm>
              <a:off x="5663158" y="3268641"/>
              <a:ext cx="719907" cy="492443"/>
            </a:xfrm>
            <a:prstGeom prst="rect">
              <a:avLst/>
            </a:prstGeom>
            <a:noFill/>
            <a:ln w="9525">
              <a:noFill/>
            </a:ln>
          </p:spPr>
          <p:txBody>
            <a:bodyPr anchor="ctr">
              <a:spAutoFit/>
            </a:bodyPr>
            <a:p>
              <a:pPr algn="ctr"/>
              <a:r>
                <a:rPr lang="en-US" altLang="zh-CN" sz="2600" dirty="0">
                  <a:solidFill>
                    <a:schemeClr val="bg1"/>
                  </a:solidFill>
                  <a:latin typeface="微软雅黑" panose="020B0503020204020204" pitchFamily="34" charset="-122"/>
                  <a:ea typeface="微软雅黑" panose="020B0503020204020204" pitchFamily="34" charset="-122"/>
                </a:rPr>
                <a:t>03</a:t>
              </a:r>
              <a:endParaRPr lang="zh-CN" altLang="en-US" sz="2600" dirty="0">
                <a:solidFill>
                  <a:schemeClr val="bg1"/>
                </a:solidFill>
                <a:latin typeface="微软雅黑" panose="020B0503020204020204" pitchFamily="34" charset="-122"/>
                <a:ea typeface="微软雅黑" panose="020B0503020204020204" pitchFamily="34" charset="-122"/>
              </a:endParaRPr>
            </a:p>
          </p:txBody>
        </p:sp>
      </p:grpSp>
      <p:grpSp>
        <p:nvGrpSpPr>
          <p:cNvPr id="12319" name="组合 57"/>
          <p:cNvGrpSpPr/>
          <p:nvPr/>
        </p:nvGrpSpPr>
        <p:grpSpPr>
          <a:xfrm>
            <a:off x="7194550" y="2884488"/>
            <a:ext cx="719138" cy="682625"/>
            <a:chOff x="7165850" y="3893240"/>
            <a:chExt cx="719907" cy="683002"/>
          </a:xfrm>
        </p:grpSpPr>
        <p:sp>
          <p:nvSpPr>
            <p:cNvPr id="59" name="Oval 6"/>
            <p:cNvSpPr/>
            <p:nvPr/>
          </p:nvSpPr>
          <p:spPr>
            <a:xfrm>
              <a:off x="7186556" y="3893240"/>
              <a:ext cx="678496" cy="683002"/>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bg1"/>
                </a:solidFill>
                <a:effectLst/>
                <a:uLnTx/>
                <a:uFillTx/>
                <a:latin typeface="+mn-lt"/>
                <a:ea typeface="+mn-ea"/>
                <a:cs typeface="+mn-cs"/>
              </a:endParaRPr>
            </a:p>
          </p:txBody>
        </p:sp>
        <p:sp>
          <p:nvSpPr>
            <p:cNvPr id="12321" name="TextBox 45"/>
            <p:cNvSpPr txBox="1"/>
            <p:nvPr/>
          </p:nvSpPr>
          <p:spPr>
            <a:xfrm>
              <a:off x="7165850" y="4002619"/>
              <a:ext cx="719907" cy="492443"/>
            </a:xfrm>
            <a:prstGeom prst="rect">
              <a:avLst/>
            </a:prstGeom>
            <a:noFill/>
            <a:ln w="9525">
              <a:noFill/>
            </a:ln>
          </p:spPr>
          <p:txBody>
            <a:bodyPr anchor="ctr">
              <a:spAutoFit/>
            </a:bodyPr>
            <a:p>
              <a:pPr algn="ctr"/>
              <a:r>
                <a:rPr lang="en-US" altLang="zh-CN" sz="2600" dirty="0">
                  <a:solidFill>
                    <a:schemeClr val="bg1"/>
                  </a:solidFill>
                  <a:latin typeface="微软雅黑" panose="020B0503020204020204" pitchFamily="34" charset="-122"/>
                  <a:ea typeface="微软雅黑" panose="020B0503020204020204" pitchFamily="34" charset="-122"/>
                </a:rPr>
                <a:t>04</a:t>
              </a:r>
              <a:endParaRPr lang="zh-CN" altLang="en-US" sz="2600" dirty="0">
                <a:solidFill>
                  <a:schemeClr val="bg1"/>
                </a:solidFill>
                <a:latin typeface="微软雅黑" panose="020B0503020204020204" pitchFamily="34" charset="-122"/>
                <a:ea typeface="微软雅黑" panose="020B0503020204020204" pitchFamily="34" charset="-122"/>
              </a:endParaRPr>
            </a:p>
          </p:txBody>
        </p:sp>
      </p:grpSp>
      <p:grpSp>
        <p:nvGrpSpPr>
          <p:cNvPr id="12322" name="组合 60"/>
          <p:cNvGrpSpPr/>
          <p:nvPr/>
        </p:nvGrpSpPr>
        <p:grpSpPr>
          <a:xfrm>
            <a:off x="7624763" y="4191000"/>
            <a:ext cx="731837" cy="682625"/>
            <a:chOff x="7596945" y="5199419"/>
            <a:chExt cx="730509" cy="683002"/>
          </a:xfrm>
        </p:grpSpPr>
        <p:sp>
          <p:nvSpPr>
            <p:cNvPr id="62" name="Oval 6"/>
            <p:cNvSpPr/>
            <p:nvPr/>
          </p:nvSpPr>
          <p:spPr>
            <a:xfrm>
              <a:off x="7596945" y="5199419"/>
              <a:ext cx="678496" cy="683002"/>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bg1"/>
                </a:solidFill>
                <a:effectLst/>
                <a:uLnTx/>
                <a:uFillTx/>
                <a:latin typeface="+mn-lt"/>
                <a:ea typeface="+mn-ea"/>
                <a:cs typeface="+mn-cs"/>
              </a:endParaRPr>
            </a:p>
          </p:txBody>
        </p:sp>
        <p:sp>
          <p:nvSpPr>
            <p:cNvPr id="12324" name="TextBox 45"/>
            <p:cNvSpPr txBox="1"/>
            <p:nvPr/>
          </p:nvSpPr>
          <p:spPr>
            <a:xfrm>
              <a:off x="7607547" y="5320735"/>
              <a:ext cx="719907" cy="492443"/>
            </a:xfrm>
            <a:prstGeom prst="rect">
              <a:avLst/>
            </a:prstGeom>
            <a:noFill/>
            <a:ln w="9525">
              <a:noFill/>
            </a:ln>
          </p:spPr>
          <p:txBody>
            <a:bodyPr anchor="ctr">
              <a:spAutoFit/>
            </a:bodyPr>
            <a:p>
              <a:pPr algn="ctr"/>
              <a:r>
                <a:rPr lang="en-US" altLang="zh-CN" sz="2600" dirty="0">
                  <a:solidFill>
                    <a:schemeClr val="bg1"/>
                  </a:solidFill>
                  <a:latin typeface="微软雅黑" panose="020B0503020204020204" pitchFamily="34" charset="-122"/>
                  <a:ea typeface="微软雅黑" panose="020B0503020204020204" pitchFamily="34" charset="-122"/>
                </a:rPr>
                <a:t>05</a:t>
              </a:r>
              <a:endParaRPr lang="zh-CN" altLang="en-US" sz="2600" dirty="0">
                <a:solidFill>
                  <a:schemeClr val="bg1"/>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transition spd="slow" advClick="0"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Picture 5" descr="E:\海报\未标题-1749.png"/>
          <p:cNvPicPr>
            <a:picLocks noChangeAspect="1"/>
          </p:cNvPicPr>
          <p:nvPr/>
        </p:nvPicPr>
        <p:blipFill>
          <a:blip r:embed="rId1"/>
          <a:stretch>
            <a:fillRect/>
          </a:stretch>
        </p:blipFill>
        <p:spPr>
          <a:xfrm>
            <a:off x="2468563" y="1846263"/>
            <a:ext cx="1927225" cy="1376362"/>
          </a:xfrm>
          <a:prstGeom prst="rect">
            <a:avLst/>
          </a:prstGeom>
          <a:noFill/>
          <a:ln w="9525">
            <a:noFill/>
          </a:ln>
        </p:spPr>
      </p:pic>
      <p:pic>
        <p:nvPicPr>
          <p:cNvPr id="10" name="Picture 4" descr="E:\海报\未标题-1750.png"/>
          <p:cNvPicPr>
            <a:picLocks noChangeAspect="1"/>
          </p:cNvPicPr>
          <p:nvPr/>
        </p:nvPicPr>
        <p:blipFill>
          <a:blip r:embed="rId2"/>
          <a:stretch>
            <a:fillRect/>
          </a:stretch>
        </p:blipFill>
        <p:spPr>
          <a:xfrm>
            <a:off x="1312863" y="1846263"/>
            <a:ext cx="1930400" cy="1379537"/>
          </a:xfrm>
          <a:prstGeom prst="rect">
            <a:avLst/>
          </a:prstGeom>
          <a:noFill/>
          <a:ln w="9525">
            <a:noFill/>
          </a:ln>
        </p:spPr>
      </p:pic>
      <p:sp>
        <p:nvSpPr>
          <p:cNvPr id="13" name="矩形 12"/>
          <p:cNvSpPr/>
          <p:nvPr/>
        </p:nvSpPr>
        <p:spPr>
          <a:xfrm>
            <a:off x="1155700" y="2911475"/>
            <a:ext cx="3162300" cy="142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TextBox 15"/>
          <p:cNvSpPr txBox="1"/>
          <p:nvPr/>
        </p:nvSpPr>
        <p:spPr>
          <a:xfrm>
            <a:off x="793750" y="2911475"/>
            <a:ext cx="3960813" cy="1444625"/>
          </a:xfrm>
          <a:prstGeom prst="rect">
            <a:avLst/>
          </a:prstGeom>
          <a:noFill/>
          <a:ln w="9525">
            <a:noFill/>
          </a:ln>
        </p:spPr>
        <p:txBody>
          <a:bodyPr lIns="91413" tIns="45706" rIns="91413" bIns="45706">
            <a:spAutoFit/>
          </a:bodyPr>
          <a:p>
            <a:pPr algn="ctr"/>
            <a:r>
              <a:rPr lang="zh-CN" altLang="zh-CN" sz="6000" b="1" dirty="0">
                <a:solidFill>
                  <a:srgbClr val="FFFF00"/>
                </a:solidFill>
                <a:latin typeface="微软雅黑" panose="020B0503020204020204" pitchFamily="34" charset="-122"/>
                <a:ea typeface="微软雅黑" panose="020B0503020204020204" pitchFamily="34" charset="-122"/>
              </a:rPr>
              <a:t>条例</a:t>
            </a:r>
            <a:endParaRPr lang="zh-CN" altLang="zh-CN" sz="6000" b="1" dirty="0">
              <a:solidFill>
                <a:srgbClr val="FFFF00"/>
              </a:solidFill>
              <a:latin typeface="微软雅黑" panose="020B0503020204020204" pitchFamily="34" charset="-122"/>
              <a:ea typeface="微软雅黑" panose="020B0503020204020204" pitchFamily="34" charset="-122"/>
            </a:endParaRPr>
          </a:p>
          <a:p>
            <a:pPr algn="ctr"/>
            <a:r>
              <a:rPr lang="zh-CN" altLang="zh-CN" sz="2800" b="1" dirty="0">
                <a:solidFill>
                  <a:srgbClr val="FFFF00"/>
                </a:solidFill>
                <a:latin typeface="微软雅黑" panose="020B0503020204020204" pitchFamily="34" charset="-122"/>
                <a:ea typeface="微软雅黑" panose="020B0503020204020204" pitchFamily="34" charset="-122"/>
              </a:rPr>
              <a:t>（共八章三十七条）</a:t>
            </a:r>
            <a:endParaRPr lang="zh-CN" altLang="zh-CN" sz="2800" b="1" dirty="0">
              <a:solidFill>
                <a:srgbClr val="FFFF00"/>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4849813" y="693738"/>
            <a:ext cx="5016500" cy="628650"/>
            <a:chOff x="2327510" y="1921244"/>
            <a:chExt cx="4351586" cy="1208170"/>
          </a:xfrm>
        </p:grpSpPr>
        <p:sp>
          <p:nvSpPr>
            <p:cNvPr id="48" name="圆角矩形 47"/>
            <p:cNvSpPr/>
            <p:nvPr/>
          </p:nvSpPr>
          <p:spPr>
            <a:xfrm>
              <a:off x="2327510" y="1921244"/>
              <a:ext cx="4351586" cy="1208170"/>
            </a:xfrm>
            <a:prstGeom prst="roundRect">
              <a:avLst>
                <a:gd name="adj" fmla="val 13183"/>
              </a:avLst>
            </a:prstGeom>
            <a:solidFill>
              <a:schemeClr val="bg1">
                <a:lumMod val="95000"/>
              </a:schemeClr>
            </a:solidFill>
            <a:ln w="28575">
              <a:solidFill>
                <a:schemeClr val="bg1"/>
              </a:solidFill>
            </a:ln>
            <a:effectLst>
              <a:outerShdw blurRad="762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 name="圆角矩形 48"/>
            <p:cNvSpPr/>
            <p:nvPr/>
          </p:nvSpPr>
          <p:spPr>
            <a:xfrm>
              <a:off x="2363103" y="1956529"/>
              <a:ext cx="4280400" cy="1137600"/>
            </a:xfrm>
            <a:prstGeom prst="roundRect">
              <a:avLst>
                <a:gd name="adj" fmla="val 13183"/>
              </a:avLst>
            </a:prstGeom>
            <a:solidFill>
              <a:srgbClr val="C0000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0" name="TextBox 13"/>
          <p:cNvSpPr txBox="1"/>
          <p:nvPr/>
        </p:nvSpPr>
        <p:spPr>
          <a:xfrm>
            <a:off x="5065713" y="766763"/>
            <a:ext cx="4970462" cy="519112"/>
          </a:xfrm>
          <a:prstGeom prst="rect">
            <a:avLst/>
          </a:prstGeom>
          <a:noFill/>
          <a:ln w="9525">
            <a:noFill/>
          </a:ln>
        </p:spPr>
        <p:txBody>
          <a:bodyPr>
            <a:spAutoFit/>
          </a:bodyPr>
          <a:p>
            <a:r>
              <a:rPr lang="zh-CN" altLang="en-US" sz="2800" b="1" dirty="0">
                <a:solidFill>
                  <a:srgbClr val="FFFF00"/>
                </a:solidFill>
                <a:latin typeface="微软雅黑" panose="020B0503020204020204" pitchFamily="34" charset="-122"/>
                <a:ea typeface="微软雅黑" panose="020B0503020204020204" pitchFamily="34" charset="-122"/>
              </a:rPr>
              <a:t>第一章　总则</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4849813" y="1370013"/>
            <a:ext cx="5016500" cy="628650"/>
            <a:chOff x="2327510" y="1921244"/>
            <a:chExt cx="4351586" cy="1208170"/>
          </a:xfrm>
        </p:grpSpPr>
        <p:sp>
          <p:nvSpPr>
            <p:cNvPr id="52" name="圆角矩形 51"/>
            <p:cNvSpPr/>
            <p:nvPr/>
          </p:nvSpPr>
          <p:spPr>
            <a:xfrm>
              <a:off x="2327510" y="1921244"/>
              <a:ext cx="4351586" cy="1208170"/>
            </a:xfrm>
            <a:prstGeom prst="roundRect">
              <a:avLst>
                <a:gd name="adj" fmla="val 13183"/>
              </a:avLst>
            </a:prstGeom>
            <a:solidFill>
              <a:schemeClr val="bg1">
                <a:lumMod val="95000"/>
              </a:schemeClr>
            </a:solidFill>
            <a:ln w="28575">
              <a:solidFill>
                <a:schemeClr val="bg1"/>
              </a:solidFill>
            </a:ln>
            <a:effectLst>
              <a:outerShdw blurRad="762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圆角矩形 52"/>
            <p:cNvSpPr/>
            <p:nvPr/>
          </p:nvSpPr>
          <p:spPr>
            <a:xfrm>
              <a:off x="2363103" y="1956529"/>
              <a:ext cx="4280400" cy="1137600"/>
            </a:xfrm>
            <a:prstGeom prst="roundRect">
              <a:avLst>
                <a:gd name="adj" fmla="val 13183"/>
              </a:avLst>
            </a:prstGeom>
            <a:solidFill>
              <a:srgbClr val="C0000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4" name="TextBox 13"/>
          <p:cNvSpPr txBox="1"/>
          <p:nvPr/>
        </p:nvSpPr>
        <p:spPr>
          <a:xfrm>
            <a:off x="5065713" y="1441450"/>
            <a:ext cx="4970462" cy="523875"/>
          </a:xfrm>
          <a:prstGeom prst="rect">
            <a:avLst/>
          </a:prstGeom>
          <a:noFill/>
          <a:ln w="9525">
            <a:noFill/>
          </a:ln>
        </p:spPr>
        <p:txBody>
          <a:bodyPr>
            <a:spAutoFit/>
          </a:bodyPr>
          <a:p>
            <a:r>
              <a:rPr lang="zh-CN" altLang="en-US" sz="2800" b="1" dirty="0">
                <a:solidFill>
                  <a:srgbClr val="FFFF00"/>
                </a:solidFill>
                <a:latin typeface="微软雅黑" panose="020B0503020204020204" pitchFamily="34" charset="-122"/>
                <a:ea typeface="微软雅黑" panose="020B0503020204020204" pitchFamily="34" charset="-122"/>
              </a:rPr>
              <a:t>第二章　组织设置</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4849813" y="2090738"/>
            <a:ext cx="5016500" cy="628650"/>
            <a:chOff x="2327510" y="1921244"/>
            <a:chExt cx="4351586" cy="1208170"/>
          </a:xfrm>
        </p:grpSpPr>
        <p:sp>
          <p:nvSpPr>
            <p:cNvPr id="56" name="圆角矩形 55"/>
            <p:cNvSpPr/>
            <p:nvPr/>
          </p:nvSpPr>
          <p:spPr>
            <a:xfrm>
              <a:off x="2327510" y="1921244"/>
              <a:ext cx="4351586" cy="1208170"/>
            </a:xfrm>
            <a:prstGeom prst="roundRect">
              <a:avLst>
                <a:gd name="adj" fmla="val 13183"/>
              </a:avLst>
            </a:prstGeom>
            <a:solidFill>
              <a:schemeClr val="bg1">
                <a:lumMod val="95000"/>
              </a:schemeClr>
            </a:solidFill>
            <a:ln w="28575">
              <a:solidFill>
                <a:schemeClr val="bg1"/>
              </a:solidFill>
            </a:ln>
            <a:effectLst>
              <a:outerShdw blurRad="762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7" name="圆角矩形 56"/>
            <p:cNvSpPr/>
            <p:nvPr/>
          </p:nvSpPr>
          <p:spPr>
            <a:xfrm>
              <a:off x="2363103" y="1956529"/>
              <a:ext cx="4280400" cy="1137600"/>
            </a:xfrm>
            <a:prstGeom prst="roundRect">
              <a:avLst>
                <a:gd name="adj" fmla="val 13183"/>
              </a:avLst>
            </a:prstGeom>
            <a:solidFill>
              <a:srgbClr val="C0000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 name="TextBox 13"/>
          <p:cNvSpPr txBox="1"/>
          <p:nvPr/>
        </p:nvSpPr>
        <p:spPr>
          <a:xfrm>
            <a:off x="5065713" y="2163763"/>
            <a:ext cx="4970462" cy="523875"/>
          </a:xfrm>
          <a:prstGeom prst="rect">
            <a:avLst/>
          </a:prstGeom>
          <a:noFill/>
          <a:ln w="9525">
            <a:noFill/>
          </a:ln>
        </p:spPr>
        <p:txBody>
          <a:bodyPr>
            <a:spAutoFit/>
          </a:bodyPr>
          <a:p>
            <a:r>
              <a:rPr lang="zh-CN" altLang="en-US" sz="2800" b="1" dirty="0">
                <a:solidFill>
                  <a:srgbClr val="FFFF00"/>
                </a:solidFill>
                <a:latin typeface="微软雅黑" panose="020B0503020204020204" pitchFamily="34" charset="-122"/>
                <a:ea typeface="微软雅黑" panose="020B0503020204020204" pitchFamily="34" charset="-122"/>
              </a:rPr>
              <a:t>第三章　基本任务</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4849813" y="2738438"/>
            <a:ext cx="5016500" cy="628650"/>
            <a:chOff x="2327510" y="1921244"/>
            <a:chExt cx="4351586" cy="1208170"/>
          </a:xfrm>
        </p:grpSpPr>
        <p:sp>
          <p:nvSpPr>
            <p:cNvPr id="60" name="圆角矩形 59"/>
            <p:cNvSpPr/>
            <p:nvPr/>
          </p:nvSpPr>
          <p:spPr>
            <a:xfrm>
              <a:off x="2327510" y="1921244"/>
              <a:ext cx="4351586" cy="1208170"/>
            </a:xfrm>
            <a:prstGeom prst="roundRect">
              <a:avLst>
                <a:gd name="adj" fmla="val 13183"/>
              </a:avLst>
            </a:prstGeom>
            <a:solidFill>
              <a:schemeClr val="bg1">
                <a:lumMod val="95000"/>
              </a:schemeClr>
            </a:solidFill>
            <a:ln w="28575">
              <a:solidFill>
                <a:schemeClr val="bg1"/>
              </a:solidFill>
            </a:ln>
            <a:effectLst>
              <a:outerShdw blurRad="762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 name="圆角矩形 60"/>
            <p:cNvSpPr/>
            <p:nvPr/>
          </p:nvSpPr>
          <p:spPr>
            <a:xfrm>
              <a:off x="2363103" y="1956529"/>
              <a:ext cx="4280400" cy="1137600"/>
            </a:xfrm>
            <a:prstGeom prst="roundRect">
              <a:avLst>
                <a:gd name="adj" fmla="val 13183"/>
              </a:avLst>
            </a:prstGeom>
            <a:solidFill>
              <a:srgbClr val="C0000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2" name="TextBox 13"/>
          <p:cNvSpPr txBox="1"/>
          <p:nvPr/>
        </p:nvSpPr>
        <p:spPr>
          <a:xfrm>
            <a:off x="5089525" y="2811463"/>
            <a:ext cx="4970463" cy="492125"/>
          </a:xfrm>
          <a:prstGeom prst="rect">
            <a:avLst/>
          </a:prstGeom>
          <a:noFill/>
          <a:ln w="9525">
            <a:noFill/>
          </a:ln>
        </p:spPr>
        <p:txBody>
          <a:bodyPr>
            <a:spAutoFit/>
          </a:bodyPr>
          <a:p>
            <a:r>
              <a:rPr lang="zh-CN" altLang="en-US" sz="2600" b="1" dirty="0">
                <a:solidFill>
                  <a:srgbClr val="FFFF00"/>
                </a:solidFill>
                <a:latin typeface="微软雅黑" panose="020B0503020204020204" pitchFamily="34" charset="-122"/>
                <a:ea typeface="微软雅黑" panose="020B0503020204020204" pitchFamily="34" charset="-122"/>
              </a:rPr>
              <a:t>第四章　工作机制</a:t>
            </a:r>
            <a:endParaRPr lang="zh-CN" altLang="en-US" sz="2600" b="1" dirty="0">
              <a:solidFill>
                <a:srgbClr val="FFFF00"/>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4878388" y="3386138"/>
            <a:ext cx="5016500" cy="628650"/>
            <a:chOff x="2327510" y="1921244"/>
            <a:chExt cx="4351586" cy="1208170"/>
          </a:xfrm>
        </p:grpSpPr>
        <p:sp>
          <p:nvSpPr>
            <p:cNvPr id="64" name="圆角矩形 63"/>
            <p:cNvSpPr/>
            <p:nvPr/>
          </p:nvSpPr>
          <p:spPr>
            <a:xfrm>
              <a:off x="2327510" y="1921244"/>
              <a:ext cx="4351586" cy="1208170"/>
            </a:xfrm>
            <a:prstGeom prst="roundRect">
              <a:avLst>
                <a:gd name="adj" fmla="val 13183"/>
              </a:avLst>
            </a:prstGeom>
            <a:solidFill>
              <a:schemeClr val="bg1">
                <a:lumMod val="95000"/>
              </a:schemeClr>
            </a:solidFill>
            <a:ln w="28575">
              <a:solidFill>
                <a:schemeClr val="bg1"/>
              </a:solidFill>
            </a:ln>
            <a:effectLst>
              <a:outerShdw blurRad="762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 name="圆角矩形 64"/>
            <p:cNvSpPr/>
            <p:nvPr/>
          </p:nvSpPr>
          <p:spPr>
            <a:xfrm>
              <a:off x="2363103" y="1956529"/>
              <a:ext cx="4280400" cy="1137600"/>
            </a:xfrm>
            <a:prstGeom prst="roundRect">
              <a:avLst>
                <a:gd name="adj" fmla="val 13183"/>
              </a:avLst>
            </a:prstGeom>
            <a:solidFill>
              <a:srgbClr val="C0000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6" name="TextBox 13"/>
          <p:cNvSpPr txBox="1"/>
          <p:nvPr/>
        </p:nvSpPr>
        <p:spPr>
          <a:xfrm>
            <a:off x="5089525" y="3459163"/>
            <a:ext cx="4970463" cy="493712"/>
          </a:xfrm>
          <a:prstGeom prst="rect">
            <a:avLst/>
          </a:prstGeom>
          <a:noFill/>
          <a:ln w="9525">
            <a:noFill/>
          </a:ln>
        </p:spPr>
        <p:txBody>
          <a:bodyPr>
            <a:spAutoFit/>
          </a:bodyPr>
          <a:p>
            <a:r>
              <a:rPr lang="zh-CN" altLang="en-US" sz="2600" b="1" dirty="0">
                <a:solidFill>
                  <a:srgbClr val="FFFF00"/>
                </a:solidFill>
                <a:latin typeface="微软雅黑" panose="020B0503020204020204" pitchFamily="34" charset="-122"/>
                <a:ea typeface="微软雅黑" panose="020B0503020204020204" pitchFamily="34" charset="-122"/>
              </a:rPr>
              <a:t>第五章　组织生活</a:t>
            </a:r>
            <a:endParaRPr lang="zh-CN" altLang="en-US" sz="2600" b="1" dirty="0">
              <a:solidFill>
                <a:srgbClr val="FFFF00"/>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a:off x="4875213" y="4097338"/>
            <a:ext cx="5014912" cy="628650"/>
            <a:chOff x="2327510" y="1921244"/>
            <a:chExt cx="4351586" cy="1208170"/>
          </a:xfrm>
        </p:grpSpPr>
        <p:sp>
          <p:nvSpPr>
            <p:cNvPr id="68" name="圆角矩形 67"/>
            <p:cNvSpPr/>
            <p:nvPr/>
          </p:nvSpPr>
          <p:spPr>
            <a:xfrm>
              <a:off x="2327510" y="1921244"/>
              <a:ext cx="4351586" cy="1208170"/>
            </a:xfrm>
            <a:prstGeom prst="roundRect">
              <a:avLst>
                <a:gd name="adj" fmla="val 13183"/>
              </a:avLst>
            </a:prstGeom>
            <a:solidFill>
              <a:schemeClr val="bg1">
                <a:lumMod val="95000"/>
              </a:schemeClr>
            </a:solidFill>
            <a:ln w="28575">
              <a:solidFill>
                <a:schemeClr val="bg1"/>
              </a:solidFill>
            </a:ln>
            <a:effectLst>
              <a:outerShdw blurRad="762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圆角矩形 68"/>
            <p:cNvSpPr/>
            <p:nvPr/>
          </p:nvSpPr>
          <p:spPr>
            <a:xfrm>
              <a:off x="2363103" y="1956529"/>
              <a:ext cx="4280400" cy="1137600"/>
            </a:xfrm>
            <a:prstGeom prst="roundRect">
              <a:avLst>
                <a:gd name="adj" fmla="val 13183"/>
              </a:avLst>
            </a:prstGeom>
            <a:solidFill>
              <a:srgbClr val="C0000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0" name="TextBox 13"/>
          <p:cNvSpPr txBox="1"/>
          <p:nvPr/>
        </p:nvSpPr>
        <p:spPr>
          <a:xfrm>
            <a:off x="5091113" y="4170363"/>
            <a:ext cx="4968875" cy="523875"/>
          </a:xfrm>
          <a:prstGeom prst="rect">
            <a:avLst/>
          </a:prstGeom>
          <a:noFill/>
          <a:ln w="9525">
            <a:noFill/>
          </a:ln>
        </p:spPr>
        <p:txBody>
          <a:bodyPr>
            <a:spAutoFit/>
          </a:bodyPr>
          <a:p>
            <a:r>
              <a:rPr lang="zh-CN" altLang="en-US" sz="2800" b="1" dirty="0">
                <a:solidFill>
                  <a:srgbClr val="FFFF00"/>
                </a:solidFill>
                <a:latin typeface="微软雅黑" panose="020B0503020204020204" pitchFamily="34" charset="-122"/>
                <a:ea typeface="微软雅黑" panose="020B0503020204020204" pitchFamily="34" charset="-122"/>
              </a:rPr>
              <a:t>第六章　党支部委员会建设</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4875213" y="4745038"/>
            <a:ext cx="5014912" cy="628650"/>
            <a:chOff x="2327510" y="1921244"/>
            <a:chExt cx="4351586" cy="1208170"/>
          </a:xfrm>
        </p:grpSpPr>
        <p:sp>
          <p:nvSpPr>
            <p:cNvPr id="72" name="圆角矩形 71"/>
            <p:cNvSpPr/>
            <p:nvPr/>
          </p:nvSpPr>
          <p:spPr>
            <a:xfrm>
              <a:off x="2327510" y="1921244"/>
              <a:ext cx="4351586" cy="1208170"/>
            </a:xfrm>
            <a:prstGeom prst="roundRect">
              <a:avLst>
                <a:gd name="adj" fmla="val 13183"/>
              </a:avLst>
            </a:prstGeom>
            <a:solidFill>
              <a:schemeClr val="bg1">
                <a:lumMod val="95000"/>
              </a:schemeClr>
            </a:solidFill>
            <a:ln w="28575">
              <a:solidFill>
                <a:schemeClr val="bg1"/>
              </a:solidFill>
            </a:ln>
            <a:effectLst>
              <a:outerShdw blurRad="762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3" name="圆角矩形 72"/>
            <p:cNvSpPr/>
            <p:nvPr/>
          </p:nvSpPr>
          <p:spPr>
            <a:xfrm>
              <a:off x="2363103" y="1956529"/>
              <a:ext cx="4280400" cy="1137600"/>
            </a:xfrm>
            <a:prstGeom prst="roundRect">
              <a:avLst>
                <a:gd name="adj" fmla="val 13183"/>
              </a:avLst>
            </a:prstGeom>
            <a:solidFill>
              <a:srgbClr val="C0000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4" name="TextBox 13"/>
          <p:cNvSpPr txBox="1"/>
          <p:nvPr/>
        </p:nvSpPr>
        <p:spPr>
          <a:xfrm>
            <a:off x="5114925" y="4818063"/>
            <a:ext cx="4968875" cy="493712"/>
          </a:xfrm>
          <a:prstGeom prst="rect">
            <a:avLst/>
          </a:prstGeom>
          <a:noFill/>
          <a:ln w="9525">
            <a:noFill/>
          </a:ln>
        </p:spPr>
        <p:txBody>
          <a:bodyPr>
            <a:spAutoFit/>
          </a:bodyPr>
          <a:p>
            <a:r>
              <a:rPr lang="zh-CN" altLang="en-US" sz="2600" b="1" dirty="0">
                <a:solidFill>
                  <a:srgbClr val="FFFF00"/>
                </a:solidFill>
                <a:latin typeface="微软雅黑" panose="020B0503020204020204" pitchFamily="34" charset="-122"/>
                <a:ea typeface="微软雅黑" panose="020B0503020204020204" pitchFamily="34" charset="-122"/>
              </a:rPr>
              <a:t>第七章　领导和保障</a:t>
            </a:r>
            <a:endParaRPr lang="zh-CN" altLang="en-US" sz="2600" b="1" dirty="0">
              <a:solidFill>
                <a:srgbClr val="FFFF00"/>
              </a:solidFill>
              <a:latin typeface="微软雅黑" panose="020B0503020204020204" pitchFamily="34" charset="-122"/>
              <a:ea typeface="微软雅黑" panose="020B0503020204020204" pitchFamily="34" charset="-122"/>
            </a:endParaRPr>
          </a:p>
        </p:txBody>
      </p:sp>
      <p:grpSp>
        <p:nvGrpSpPr>
          <p:cNvPr id="75" name="组合 74"/>
          <p:cNvGrpSpPr/>
          <p:nvPr/>
        </p:nvGrpSpPr>
        <p:grpSpPr>
          <a:xfrm>
            <a:off x="4903788" y="5394325"/>
            <a:ext cx="5014912" cy="627063"/>
            <a:chOff x="2327510" y="1921244"/>
            <a:chExt cx="4351586" cy="1208170"/>
          </a:xfrm>
        </p:grpSpPr>
        <p:sp>
          <p:nvSpPr>
            <p:cNvPr id="76" name="圆角矩形 75"/>
            <p:cNvSpPr/>
            <p:nvPr/>
          </p:nvSpPr>
          <p:spPr>
            <a:xfrm>
              <a:off x="2327510" y="1921244"/>
              <a:ext cx="4351586" cy="1208170"/>
            </a:xfrm>
            <a:prstGeom prst="roundRect">
              <a:avLst>
                <a:gd name="adj" fmla="val 13183"/>
              </a:avLst>
            </a:prstGeom>
            <a:solidFill>
              <a:schemeClr val="bg1">
                <a:lumMod val="95000"/>
              </a:schemeClr>
            </a:solidFill>
            <a:ln w="28575">
              <a:solidFill>
                <a:schemeClr val="bg1"/>
              </a:solidFill>
            </a:ln>
            <a:effectLst>
              <a:outerShdw blurRad="762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7" name="圆角矩形 76"/>
            <p:cNvSpPr/>
            <p:nvPr/>
          </p:nvSpPr>
          <p:spPr>
            <a:xfrm>
              <a:off x="2363103" y="1956529"/>
              <a:ext cx="4280400" cy="1137600"/>
            </a:xfrm>
            <a:prstGeom prst="roundRect">
              <a:avLst>
                <a:gd name="adj" fmla="val 13183"/>
              </a:avLst>
            </a:prstGeom>
            <a:solidFill>
              <a:srgbClr val="C0000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8" name="TextBox 13"/>
          <p:cNvSpPr txBox="1"/>
          <p:nvPr/>
        </p:nvSpPr>
        <p:spPr>
          <a:xfrm>
            <a:off x="5114925" y="5467350"/>
            <a:ext cx="4968875" cy="492125"/>
          </a:xfrm>
          <a:prstGeom prst="rect">
            <a:avLst/>
          </a:prstGeom>
          <a:noFill/>
          <a:ln w="9525">
            <a:noFill/>
          </a:ln>
        </p:spPr>
        <p:txBody>
          <a:bodyPr>
            <a:spAutoFit/>
          </a:bodyPr>
          <a:p>
            <a:r>
              <a:rPr lang="zh-CN" altLang="en-US" sz="2600" b="1" dirty="0">
                <a:solidFill>
                  <a:srgbClr val="FFFF00"/>
                </a:solidFill>
                <a:latin typeface="微软雅黑" panose="020B0503020204020204" pitchFamily="34" charset="-122"/>
                <a:ea typeface="微软雅黑" panose="020B0503020204020204" pitchFamily="34" charset="-122"/>
              </a:rPr>
              <a:t>第八章　附则</a:t>
            </a:r>
            <a:endParaRPr lang="zh-CN" altLang="en-US" sz="2600" b="1" dirty="0">
              <a:solidFill>
                <a:srgbClr val="FFFF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iterate type="lt">
                                    <p:tmAbs val="0"/>
                                  </p:iterate>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6" presetClass="emph" presetSubtype="0" fill="hold" nodeType="afterEffect">
                                  <p:stCondLst>
                                    <p:cond delay="0"/>
                                  </p:stCondLst>
                                  <p:iterate type="lt">
                                    <p:tmAbs val="0"/>
                                  </p:iterate>
                                  <p:childTnLst>
                                    <p:animEffect transition="out" filter="fade">
                                      <p:cBhvr>
                                        <p:cTn id="29" dur="250" tmFilter="0, 0; .2, .5; .8, .5; 1, 0"/>
                                        <p:tgtEl>
                                          <p:spTgt spid="16"/>
                                        </p:tgtEl>
                                      </p:cBhvr>
                                    </p:animEffect>
                                    <p:animScale>
                                      <p:cBhvr>
                                        <p:cTn id="30" dur="125" autoRev="1" fill="hold"/>
                                        <p:tgtEl>
                                          <p:spTgt spid="16"/>
                                        </p:tgtEl>
                                      </p:cBhvr>
                                      <p:by x="105000" y="105000"/>
                                    </p:animScale>
                                  </p:childTnLst>
                                </p:cTn>
                              </p:par>
                            </p:childTnLst>
                          </p:cTn>
                        </p:par>
                        <p:par>
                          <p:cTn id="31" fill="hold">
                            <p:stCondLst>
                              <p:cond delay="3750"/>
                            </p:stCondLst>
                            <p:childTnLst>
                              <p:par>
                                <p:cTn id="32" presetID="2" presetClass="entr" presetSubtype="2"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1000" fill="hold"/>
                                        <p:tgtEl>
                                          <p:spTgt spid="47"/>
                                        </p:tgtEl>
                                        <p:attrNameLst>
                                          <p:attrName>ppt_x</p:attrName>
                                        </p:attrNameLst>
                                      </p:cBhvr>
                                      <p:tavLst>
                                        <p:tav tm="0">
                                          <p:val>
                                            <p:strVal val="1+#ppt_w/2"/>
                                          </p:val>
                                        </p:tav>
                                        <p:tav tm="100000">
                                          <p:val>
                                            <p:strVal val="#ppt_x"/>
                                          </p:val>
                                        </p:tav>
                                      </p:tavLst>
                                    </p:anim>
                                    <p:anim calcmode="lin" valueType="num">
                                      <p:cBhvr additive="base">
                                        <p:cTn id="35" dur="1000" fill="hold"/>
                                        <p:tgtEl>
                                          <p:spTgt spid="47"/>
                                        </p:tgtEl>
                                        <p:attrNameLst>
                                          <p:attrName>ppt_y</p:attrName>
                                        </p:attrNameLst>
                                      </p:cBhvr>
                                      <p:tavLst>
                                        <p:tav tm="0">
                                          <p:val>
                                            <p:strVal val="#ppt_y"/>
                                          </p:val>
                                        </p:tav>
                                        <p:tav tm="100000">
                                          <p:val>
                                            <p:strVal val="#ppt_y"/>
                                          </p:val>
                                        </p:tav>
                                      </p:tavLst>
                                    </p:anim>
                                  </p:childTnLst>
                                </p:cTn>
                              </p:par>
                            </p:childTnLst>
                          </p:cTn>
                        </p:par>
                        <p:par>
                          <p:cTn id="36" fill="hold">
                            <p:stCondLst>
                              <p:cond delay="4750"/>
                            </p:stCondLst>
                            <p:childTnLst>
                              <p:par>
                                <p:cTn id="37" presetID="45" presetClass="entr" presetSubtype="0" fill="hold" grpId="0" nodeType="afterEffect">
                                  <p:stCondLst>
                                    <p:cond delay="0"/>
                                  </p:stCondLst>
                                  <p:iterate type="lt">
                                    <p:tmPct val="10000"/>
                                  </p:iterate>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ppt_w</p:attrName>
                                        </p:attrNameLst>
                                      </p:cBhvr>
                                      <p:tavLst>
                                        <p:tav tm="0" fmla="#ppt_w*sin(2.5*pi*$)">
                                          <p:val>
                                            <p:fltVal val="0.000000"/>
                                          </p:val>
                                        </p:tav>
                                        <p:tav tm="100000">
                                          <p:val>
                                            <p:fltVal val="1.000000"/>
                                          </p:val>
                                        </p:tav>
                                      </p:tavLst>
                                    </p:anim>
                                    <p:anim calcmode="lin" valueType="num">
                                      <p:cBhvr>
                                        <p:cTn id="41" dur="1000" fill="hold"/>
                                        <p:tgtEl>
                                          <p:spTgt spid="50"/>
                                        </p:tgtEl>
                                        <p:attrNameLst>
                                          <p:attrName>ppt_h</p:attrName>
                                        </p:attrNameLst>
                                      </p:cBhvr>
                                      <p:tavLst>
                                        <p:tav tm="0">
                                          <p:val>
                                            <p:strVal val="#ppt_h"/>
                                          </p:val>
                                        </p:tav>
                                        <p:tav tm="100000">
                                          <p:val>
                                            <p:strVal val="#ppt_h"/>
                                          </p:val>
                                        </p:tav>
                                      </p:tavLst>
                                    </p:anim>
                                  </p:childTnLst>
                                </p:cTn>
                              </p:par>
                            </p:childTnLst>
                          </p:cTn>
                        </p:par>
                        <p:par>
                          <p:cTn id="42" fill="hold">
                            <p:stCondLst>
                              <p:cond delay="6250"/>
                            </p:stCondLst>
                            <p:childTnLst>
                              <p:par>
                                <p:cTn id="43" presetID="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1000" fill="hold"/>
                                        <p:tgtEl>
                                          <p:spTgt spid="51"/>
                                        </p:tgtEl>
                                        <p:attrNameLst>
                                          <p:attrName>ppt_x</p:attrName>
                                        </p:attrNameLst>
                                      </p:cBhvr>
                                      <p:tavLst>
                                        <p:tav tm="0">
                                          <p:val>
                                            <p:strVal val="1+#ppt_w/2"/>
                                          </p:val>
                                        </p:tav>
                                        <p:tav tm="100000">
                                          <p:val>
                                            <p:strVal val="#ppt_x"/>
                                          </p:val>
                                        </p:tav>
                                      </p:tavLst>
                                    </p:anim>
                                    <p:anim calcmode="lin" valueType="num">
                                      <p:cBhvr additive="base">
                                        <p:cTn id="46" dur="1000" fill="hold"/>
                                        <p:tgtEl>
                                          <p:spTgt spid="51"/>
                                        </p:tgtEl>
                                        <p:attrNameLst>
                                          <p:attrName>ppt_y</p:attrName>
                                        </p:attrNameLst>
                                      </p:cBhvr>
                                      <p:tavLst>
                                        <p:tav tm="0">
                                          <p:val>
                                            <p:strVal val="#ppt_y"/>
                                          </p:val>
                                        </p:tav>
                                        <p:tav tm="100000">
                                          <p:val>
                                            <p:strVal val="#ppt_y"/>
                                          </p:val>
                                        </p:tav>
                                      </p:tavLst>
                                    </p:anim>
                                  </p:childTnLst>
                                </p:cTn>
                              </p:par>
                            </p:childTnLst>
                          </p:cTn>
                        </p:par>
                        <p:par>
                          <p:cTn id="47" fill="hold">
                            <p:stCondLst>
                              <p:cond delay="7250"/>
                            </p:stCondLst>
                            <p:childTnLst>
                              <p:par>
                                <p:cTn id="48" presetID="45" presetClass="entr" presetSubtype="0" fill="hold" grpId="0" nodeType="afterEffect">
                                  <p:stCondLst>
                                    <p:cond delay="0"/>
                                  </p:stCondLst>
                                  <p:iterate type="lt">
                                    <p:tmPct val="10000"/>
                                  </p:iterate>
                                  <p:childTnLst>
                                    <p:set>
                                      <p:cBhvr>
                                        <p:cTn id="49" dur="1" fill="hold">
                                          <p:stCondLst>
                                            <p:cond delay="0"/>
                                          </p:stCondLst>
                                        </p:cTn>
                                        <p:tgtEl>
                                          <p:spTgt spid="54"/>
                                        </p:tgtEl>
                                        <p:attrNameLst>
                                          <p:attrName>style.visibility</p:attrName>
                                        </p:attrNameLst>
                                      </p:cBhvr>
                                      <p:to>
                                        <p:strVal val="visible"/>
                                      </p:to>
                                    </p:set>
                                    <p:animEffect transition="in" filter="fade">
                                      <p:cBhvr>
                                        <p:cTn id="50" dur="1000"/>
                                        <p:tgtEl>
                                          <p:spTgt spid="54"/>
                                        </p:tgtEl>
                                      </p:cBhvr>
                                    </p:animEffect>
                                    <p:anim calcmode="lin" valueType="num">
                                      <p:cBhvr>
                                        <p:cTn id="51" dur="1000" fill="hold"/>
                                        <p:tgtEl>
                                          <p:spTgt spid="54"/>
                                        </p:tgtEl>
                                        <p:attrNameLst>
                                          <p:attrName>ppt_w</p:attrName>
                                        </p:attrNameLst>
                                      </p:cBhvr>
                                      <p:tavLst>
                                        <p:tav tm="0" fmla="#ppt_w*sin(2.5*pi*$)">
                                          <p:val>
                                            <p:fltVal val="0.000000"/>
                                          </p:val>
                                        </p:tav>
                                        <p:tav tm="100000">
                                          <p:val>
                                            <p:fltVal val="1.000000"/>
                                          </p:val>
                                        </p:tav>
                                      </p:tavLst>
                                    </p:anim>
                                    <p:anim calcmode="lin" valueType="num">
                                      <p:cBhvr>
                                        <p:cTn id="52" dur="1000" fill="hold"/>
                                        <p:tgtEl>
                                          <p:spTgt spid="54"/>
                                        </p:tgtEl>
                                        <p:attrNameLst>
                                          <p:attrName>ppt_h</p:attrName>
                                        </p:attrNameLst>
                                      </p:cBhvr>
                                      <p:tavLst>
                                        <p:tav tm="0">
                                          <p:val>
                                            <p:strVal val="#ppt_h"/>
                                          </p:val>
                                        </p:tav>
                                        <p:tav tm="100000">
                                          <p:val>
                                            <p:strVal val="#ppt_h"/>
                                          </p:val>
                                        </p:tav>
                                      </p:tavLst>
                                    </p:anim>
                                  </p:childTnLst>
                                </p:cTn>
                              </p:par>
                            </p:childTnLst>
                          </p:cTn>
                        </p:par>
                        <p:par>
                          <p:cTn id="53" fill="hold">
                            <p:stCondLst>
                              <p:cond delay="8949"/>
                            </p:stCondLst>
                            <p:childTnLst>
                              <p:par>
                                <p:cTn id="54" presetID="2" presetClass="entr" presetSubtype="2"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anim calcmode="lin" valueType="num">
                                      <p:cBhvr additive="base">
                                        <p:cTn id="56" dur="1000" fill="hold"/>
                                        <p:tgtEl>
                                          <p:spTgt spid="55"/>
                                        </p:tgtEl>
                                        <p:attrNameLst>
                                          <p:attrName>ppt_x</p:attrName>
                                        </p:attrNameLst>
                                      </p:cBhvr>
                                      <p:tavLst>
                                        <p:tav tm="0">
                                          <p:val>
                                            <p:strVal val="1+#ppt_w/2"/>
                                          </p:val>
                                        </p:tav>
                                        <p:tav tm="100000">
                                          <p:val>
                                            <p:strVal val="#ppt_x"/>
                                          </p:val>
                                        </p:tav>
                                      </p:tavLst>
                                    </p:anim>
                                    <p:anim calcmode="lin" valueType="num">
                                      <p:cBhvr additive="base">
                                        <p:cTn id="57" dur="1000" fill="hold"/>
                                        <p:tgtEl>
                                          <p:spTgt spid="55"/>
                                        </p:tgtEl>
                                        <p:attrNameLst>
                                          <p:attrName>ppt_y</p:attrName>
                                        </p:attrNameLst>
                                      </p:cBhvr>
                                      <p:tavLst>
                                        <p:tav tm="0">
                                          <p:val>
                                            <p:strVal val="#ppt_y"/>
                                          </p:val>
                                        </p:tav>
                                        <p:tav tm="100000">
                                          <p:val>
                                            <p:strVal val="#ppt_y"/>
                                          </p:val>
                                        </p:tav>
                                      </p:tavLst>
                                    </p:anim>
                                  </p:childTnLst>
                                </p:cTn>
                              </p:par>
                            </p:childTnLst>
                          </p:cTn>
                        </p:par>
                        <p:par>
                          <p:cTn id="58" fill="hold">
                            <p:stCondLst>
                              <p:cond delay="9949"/>
                            </p:stCondLst>
                            <p:childTnLst>
                              <p:par>
                                <p:cTn id="59" presetID="45" presetClass="entr" presetSubtype="0" fill="hold" grpId="0" nodeType="afterEffect">
                                  <p:stCondLst>
                                    <p:cond delay="0"/>
                                  </p:stCondLst>
                                  <p:iterate type="lt">
                                    <p:tmPct val="10000"/>
                                  </p:iterate>
                                  <p:childTnLst>
                                    <p:set>
                                      <p:cBhvr>
                                        <p:cTn id="60" dur="1" fill="hold">
                                          <p:stCondLst>
                                            <p:cond delay="0"/>
                                          </p:stCondLst>
                                        </p:cTn>
                                        <p:tgtEl>
                                          <p:spTgt spid="58"/>
                                        </p:tgtEl>
                                        <p:attrNameLst>
                                          <p:attrName>style.visibility</p:attrName>
                                        </p:attrNameLst>
                                      </p:cBhvr>
                                      <p:to>
                                        <p:strVal val="visible"/>
                                      </p:to>
                                    </p:set>
                                    <p:animEffect transition="in" filter="fade">
                                      <p:cBhvr>
                                        <p:cTn id="61" dur="1000"/>
                                        <p:tgtEl>
                                          <p:spTgt spid="58"/>
                                        </p:tgtEl>
                                      </p:cBhvr>
                                    </p:animEffect>
                                    <p:anim calcmode="lin" valueType="num">
                                      <p:cBhvr>
                                        <p:cTn id="62" dur="1000" fill="hold"/>
                                        <p:tgtEl>
                                          <p:spTgt spid="58"/>
                                        </p:tgtEl>
                                        <p:attrNameLst>
                                          <p:attrName>ppt_w</p:attrName>
                                        </p:attrNameLst>
                                      </p:cBhvr>
                                      <p:tavLst>
                                        <p:tav tm="0" fmla="#ppt_w*sin(2.5*pi*$)">
                                          <p:val>
                                            <p:fltVal val="0.000000"/>
                                          </p:val>
                                        </p:tav>
                                        <p:tav tm="100000">
                                          <p:val>
                                            <p:fltVal val="1.000000"/>
                                          </p:val>
                                        </p:tav>
                                      </p:tavLst>
                                    </p:anim>
                                    <p:anim calcmode="lin" valueType="num">
                                      <p:cBhvr>
                                        <p:cTn id="63" dur="1000" fill="hold"/>
                                        <p:tgtEl>
                                          <p:spTgt spid="58"/>
                                        </p:tgtEl>
                                        <p:attrNameLst>
                                          <p:attrName>ppt_h</p:attrName>
                                        </p:attrNameLst>
                                      </p:cBhvr>
                                      <p:tavLst>
                                        <p:tav tm="0">
                                          <p:val>
                                            <p:strVal val="#ppt_h"/>
                                          </p:val>
                                        </p:tav>
                                        <p:tav tm="100000">
                                          <p:val>
                                            <p:strVal val="#ppt_h"/>
                                          </p:val>
                                        </p:tav>
                                      </p:tavLst>
                                    </p:anim>
                                  </p:childTnLst>
                                </p:cTn>
                              </p:par>
                            </p:childTnLst>
                          </p:cTn>
                        </p:par>
                        <p:par>
                          <p:cTn id="64" fill="hold">
                            <p:stCondLst>
                              <p:cond delay="11649"/>
                            </p:stCondLst>
                            <p:childTnLst>
                              <p:par>
                                <p:cTn id="65" presetID="2" presetClass="entr" presetSubtype="2"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1000" fill="hold"/>
                                        <p:tgtEl>
                                          <p:spTgt spid="59"/>
                                        </p:tgtEl>
                                        <p:attrNameLst>
                                          <p:attrName>ppt_x</p:attrName>
                                        </p:attrNameLst>
                                      </p:cBhvr>
                                      <p:tavLst>
                                        <p:tav tm="0">
                                          <p:val>
                                            <p:strVal val="1+#ppt_w/2"/>
                                          </p:val>
                                        </p:tav>
                                        <p:tav tm="100000">
                                          <p:val>
                                            <p:strVal val="#ppt_x"/>
                                          </p:val>
                                        </p:tav>
                                      </p:tavLst>
                                    </p:anim>
                                    <p:anim calcmode="lin" valueType="num">
                                      <p:cBhvr additive="base">
                                        <p:cTn id="68" dur="1000" fill="hold"/>
                                        <p:tgtEl>
                                          <p:spTgt spid="59"/>
                                        </p:tgtEl>
                                        <p:attrNameLst>
                                          <p:attrName>ppt_y</p:attrName>
                                        </p:attrNameLst>
                                      </p:cBhvr>
                                      <p:tavLst>
                                        <p:tav tm="0">
                                          <p:val>
                                            <p:strVal val="#ppt_y"/>
                                          </p:val>
                                        </p:tav>
                                        <p:tav tm="100000">
                                          <p:val>
                                            <p:strVal val="#ppt_y"/>
                                          </p:val>
                                        </p:tav>
                                      </p:tavLst>
                                    </p:anim>
                                  </p:childTnLst>
                                </p:cTn>
                              </p:par>
                            </p:childTnLst>
                          </p:cTn>
                        </p:par>
                        <p:par>
                          <p:cTn id="69" fill="hold">
                            <p:stCondLst>
                              <p:cond delay="12649"/>
                            </p:stCondLst>
                            <p:childTnLst>
                              <p:par>
                                <p:cTn id="70" presetID="45" presetClass="entr" presetSubtype="0" fill="hold" grpId="0" nodeType="afterEffect">
                                  <p:stCondLst>
                                    <p:cond delay="0"/>
                                  </p:stCondLst>
                                  <p:iterate type="lt">
                                    <p:tmPct val="10000"/>
                                  </p:iterate>
                                  <p:childTnLst>
                                    <p:set>
                                      <p:cBhvr>
                                        <p:cTn id="71" dur="1" fill="hold">
                                          <p:stCondLst>
                                            <p:cond delay="0"/>
                                          </p:stCondLst>
                                        </p:cTn>
                                        <p:tgtEl>
                                          <p:spTgt spid="62"/>
                                        </p:tgtEl>
                                        <p:attrNameLst>
                                          <p:attrName>style.visibility</p:attrName>
                                        </p:attrNameLst>
                                      </p:cBhvr>
                                      <p:to>
                                        <p:strVal val="visible"/>
                                      </p:to>
                                    </p:set>
                                    <p:animEffect transition="in" filter="fade">
                                      <p:cBhvr>
                                        <p:cTn id="72" dur="1000"/>
                                        <p:tgtEl>
                                          <p:spTgt spid="62"/>
                                        </p:tgtEl>
                                      </p:cBhvr>
                                    </p:animEffect>
                                    <p:anim calcmode="lin" valueType="num">
                                      <p:cBhvr>
                                        <p:cTn id="73" dur="1000" fill="hold"/>
                                        <p:tgtEl>
                                          <p:spTgt spid="62"/>
                                        </p:tgtEl>
                                        <p:attrNameLst>
                                          <p:attrName>ppt_w</p:attrName>
                                        </p:attrNameLst>
                                      </p:cBhvr>
                                      <p:tavLst>
                                        <p:tav tm="0" fmla="#ppt_w*sin(2.5*pi*$)">
                                          <p:val>
                                            <p:fltVal val="0.000000"/>
                                          </p:val>
                                        </p:tav>
                                        <p:tav tm="100000">
                                          <p:val>
                                            <p:fltVal val="1.000000"/>
                                          </p:val>
                                        </p:tav>
                                      </p:tavLst>
                                    </p:anim>
                                    <p:anim calcmode="lin" valueType="num">
                                      <p:cBhvr>
                                        <p:cTn id="74" dur="1000" fill="hold"/>
                                        <p:tgtEl>
                                          <p:spTgt spid="62"/>
                                        </p:tgtEl>
                                        <p:attrNameLst>
                                          <p:attrName>ppt_h</p:attrName>
                                        </p:attrNameLst>
                                      </p:cBhvr>
                                      <p:tavLst>
                                        <p:tav tm="0">
                                          <p:val>
                                            <p:strVal val="#ppt_h"/>
                                          </p:val>
                                        </p:tav>
                                        <p:tav tm="100000">
                                          <p:val>
                                            <p:strVal val="#ppt_h"/>
                                          </p:val>
                                        </p:tav>
                                      </p:tavLst>
                                    </p:anim>
                                  </p:childTnLst>
                                </p:cTn>
                              </p:par>
                            </p:childTnLst>
                          </p:cTn>
                        </p:par>
                        <p:par>
                          <p:cTn id="75" fill="hold">
                            <p:stCondLst>
                              <p:cond delay="14350"/>
                            </p:stCondLst>
                            <p:childTnLst>
                              <p:par>
                                <p:cTn id="76" presetID="2" presetClass="entr" presetSubtype="2" fill="hold" nodeType="after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additive="base">
                                        <p:cTn id="78" dur="1000" fill="hold"/>
                                        <p:tgtEl>
                                          <p:spTgt spid="63"/>
                                        </p:tgtEl>
                                        <p:attrNameLst>
                                          <p:attrName>ppt_x</p:attrName>
                                        </p:attrNameLst>
                                      </p:cBhvr>
                                      <p:tavLst>
                                        <p:tav tm="0">
                                          <p:val>
                                            <p:strVal val="1+#ppt_w/2"/>
                                          </p:val>
                                        </p:tav>
                                        <p:tav tm="100000">
                                          <p:val>
                                            <p:strVal val="#ppt_x"/>
                                          </p:val>
                                        </p:tav>
                                      </p:tavLst>
                                    </p:anim>
                                    <p:anim calcmode="lin" valueType="num">
                                      <p:cBhvr additive="base">
                                        <p:cTn id="79" dur="1000" fill="hold"/>
                                        <p:tgtEl>
                                          <p:spTgt spid="63"/>
                                        </p:tgtEl>
                                        <p:attrNameLst>
                                          <p:attrName>ppt_y</p:attrName>
                                        </p:attrNameLst>
                                      </p:cBhvr>
                                      <p:tavLst>
                                        <p:tav tm="0">
                                          <p:val>
                                            <p:strVal val="#ppt_y"/>
                                          </p:val>
                                        </p:tav>
                                        <p:tav tm="100000">
                                          <p:val>
                                            <p:strVal val="#ppt_y"/>
                                          </p:val>
                                        </p:tav>
                                      </p:tavLst>
                                    </p:anim>
                                  </p:childTnLst>
                                </p:cTn>
                              </p:par>
                            </p:childTnLst>
                          </p:cTn>
                        </p:par>
                        <p:par>
                          <p:cTn id="80" fill="hold">
                            <p:stCondLst>
                              <p:cond delay="15350"/>
                            </p:stCondLst>
                            <p:childTnLst>
                              <p:par>
                                <p:cTn id="81" presetID="45" presetClass="entr" presetSubtype="0" fill="hold" grpId="0" nodeType="afterEffect">
                                  <p:stCondLst>
                                    <p:cond delay="0"/>
                                  </p:stCondLst>
                                  <p:iterate type="lt">
                                    <p:tmPct val="10000"/>
                                  </p:iterate>
                                  <p:childTnLst>
                                    <p:set>
                                      <p:cBhvr>
                                        <p:cTn id="82" dur="1" fill="hold">
                                          <p:stCondLst>
                                            <p:cond delay="0"/>
                                          </p:stCondLst>
                                        </p:cTn>
                                        <p:tgtEl>
                                          <p:spTgt spid="66"/>
                                        </p:tgtEl>
                                        <p:attrNameLst>
                                          <p:attrName>style.visibility</p:attrName>
                                        </p:attrNameLst>
                                      </p:cBhvr>
                                      <p:to>
                                        <p:strVal val="visible"/>
                                      </p:to>
                                    </p:set>
                                    <p:animEffect transition="in" filter="fade">
                                      <p:cBhvr>
                                        <p:cTn id="83" dur="1000"/>
                                        <p:tgtEl>
                                          <p:spTgt spid="66"/>
                                        </p:tgtEl>
                                      </p:cBhvr>
                                    </p:animEffect>
                                    <p:anim calcmode="lin" valueType="num">
                                      <p:cBhvr>
                                        <p:cTn id="84" dur="1000" fill="hold"/>
                                        <p:tgtEl>
                                          <p:spTgt spid="66"/>
                                        </p:tgtEl>
                                        <p:attrNameLst>
                                          <p:attrName>ppt_w</p:attrName>
                                        </p:attrNameLst>
                                      </p:cBhvr>
                                      <p:tavLst>
                                        <p:tav tm="0" fmla="#ppt_w*sin(2.5*pi*$)">
                                          <p:val>
                                            <p:fltVal val="0.000000"/>
                                          </p:val>
                                        </p:tav>
                                        <p:tav tm="100000">
                                          <p:val>
                                            <p:fltVal val="1.000000"/>
                                          </p:val>
                                        </p:tav>
                                      </p:tavLst>
                                    </p:anim>
                                    <p:anim calcmode="lin" valueType="num">
                                      <p:cBhvr>
                                        <p:cTn id="85" dur="1000" fill="hold"/>
                                        <p:tgtEl>
                                          <p:spTgt spid="66"/>
                                        </p:tgtEl>
                                        <p:attrNameLst>
                                          <p:attrName>ppt_h</p:attrName>
                                        </p:attrNameLst>
                                      </p:cBhvr>
                                      <p:tavLst>
                                        <p:tav tm="0">
                                          <p:val>
                                            <p:strVal val="#ppt_h"/>
                                          </p:val>
                                        </p:tav>
                                        <p:tav tm="100000">
                                          <p:val>
                                            <p:strVal val="#ppt_h"/>
                                          </p:val>
                                        </p:tav>
                                      </p:tavLst>
                                    </p:anim>
                                  </p:childTnLst>
                                </p:cTn>
                              </p:par>
                            </p:childTnLst>
                          </p:cTn>
                        </p:par>
                        <p:par>
                          <p:cTn id="86" fill="hold">
                            <p:stCondLst>
                              <p:cond delay="17049"/>
                            </p:stCondLst>
                            <p:childTnLst>
                              <p:par>
                                <p:cTn id="87" presetID="2" presetClass="entr" presetSubtype="2" fill="hold" nodeType="after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additive="base">
                                        <p:cTn id="89" dur="1000" fill="hold"/>
                                        <p:tgtEl>
                                          <p:spTgt spid="67"/>
                                        </p:tgtEl>
                                        <p:attrNameLst>
                                          <p:attrName>ppt_x</p:attrName>
                                        </p:attrNameLst>
                                      </p:cBhvr>
                                      <p:tavLst>
                                        <p:tav tm="0">
                                          <p:val>
                                            <p:strVal val="1+#ppt_w/2"/>
                                          </p:val>
                                        </p:tav>
                                        <p:tav tm="100000">
                                          <p:val>
                                            <p:strVal val="#ppt_x"/>
                                          </p:val>
                                        </p:tav>
                                      </p:tavLst>
                                    </p:anim>
                                    <p:anim calcmode="lin" valueType="num">
                                      <p:cBhvr additive="base">
                                        <p:cTn id="90" dur="1000" fill="hold"/>
                                        <p:tgtEl>
                                          <p:spTgt spid="67"/>
                                        </p:tgtEl>
                                        <p:attrNameLst>
                                          <p:attrName>ppt_y</p:attrName>
                                        </p:attrNameLst>
                                      </p:cBhvr>
                                      <p:tavLst>
                                        <p:tav tm="0">
                                          <p:val>
                                            <p:strVal val="#ppt_y"/>
                                          </p:val>
                                        </p:tav>
                                        <p:tav tm="100000">
                                          <p:val>
                                            <p:strVal val="#ppt_y"/>
                                          </p:val>
                                        </p:tav>
                                      </p:tavLst>
                                    </p:anim>
                                  </p:childTnLst>
                                </p:cTn>
                              </p:par>
                            </p:childTnLst>
                          </p:cTn>
                        </p:par>
                        <p:par>
                          <p:cTn id="91" fill="hold">
                            <p:stCondLst>
                              <p:cond delay="18049"/>
                            </p:stCondLst>
                            <p:childTnLst>
                              <p:par>
                                <p:cTn id="92" presetID="45" presetClass="entr" presetSubtype="0" fill="hold" grpId="0" nodeType="afterEffect">
                                  <p:stCondLst>
                                    <p:cond delay="0"/>
                                  </p:stCondLst>
                                  <p:iterate type="lt">
                                    <p:tmPct val="10000"/>
                                  </p:iterate>
                                  <p:childTnLst>
                                    <p:set>
                                      <p:cBhvr>
                                        <p:cTn id="93" dur="1" fill="hold">
                                          <p:stCondLst>
                                            <p:cond delay="0"/>
                                          </p:stCondLst>
                                        </p:cTn>
                                        <p:tgtEl>
                                          <p:spTgt spid="70"/>
                                        </p:tgtEl>
                                        <p:attrNameLst>
                                          <p:attrName>style.visibility</p:attrName>
                                        </p:attrNameLst>
                                      </p:cBhvr>
                                      <p:to>
                                        <p:strVal val="visible"/>
                                      </p:to>
                                    </p:set>
                                    <p:animEffect transition="in" filter="fade">
                                      <p:cBhvr>
                                        <p:cTn id="94" dur="1000"/>
                                        <p:tgtEl>
                                          <p:spTgt spid="70"/>
                                        </p:tgtEl>
                                      </p:cBhvr>
                                    </p:animEffect>
                                    <p:anim calcmode="lin" valueType="num">
                                      <p:cBhvr>
                                        <p:cTn id="95" dur="1000" fill="hold"/>
                                        <p:tgtEl>
                                          <p:spTgt spid="70"/>
                                        </p:tgtEl>
                                        <p:attrNameLst>
                                          <p:attrName>ppt_w</p:attrName>
                                        </p:attrNameLst>
                                      </p:cBhvr>
                                      <p:tavLst>
                                        <p:tav tm="0" fmla="#ppt_w*sin(2.5*pi*$)">
                                          <p:val>
                                            <p:fltVal val="0.000000"/>
                                          </p:val>
                                        </p:tav>
                                        <p:tav tm="100000">
                                          <p:val>
                                            <p:fltVal val="1.000000"/>
                                          </p:val>
                                        </p:tav>
                                      </p:tavLst>
                                    </p:anim>
                                    <p:anim calcmode="lin" valueType="num">
                                      <p:cBhvr>
                                        <p:cTn id="96" dur="1000" fill="hold"/>
                                        <p:tgtEl>
                                          <p:spTgt spid="70"/>
                                        </p:tgtEl>
                                        <p:attrNameLst>
                                          <p:attrName>ppt_h</p:attrName>
                                        </p:attrNameLst>
                                      </p:cBhvr>
                                      <p:tavLst>
                                        <p:tav tm="0">
                                          <p:val>
                                            <p:strVal val="#ppt_h"/>
                                          </p:val>
                                        </p:tav>
                                        <p:tav tm="100000">
                                          <p:val>
                                            <p:strVal val="#ppt_h"/>
                                          </p:val>
                                        </p:tav>
                                      </p:tavLst>
                                    </p:anim>
                                  </p:childTnLst>
                                </p:cTn>
                              </p:par>
                            </p:childTnLst>
                          </p:cTn>
                        </p:par>
                        <p:par>
                          <p:cTn id="97" fill="hold">
                            <p:stCondLst>
                              <p:cond delay="20149"/>
                            </p:stCondLst>
                            <p:childTnLst>
                              <p:par>
                                <p:cTn id="98" presetID="2" presetClass="entr" presetSubtype="2" fill="hold" nodeType="afterEffect">
                                  <p:stCondLst>
                                    <p:cond delay="0"/>
                                  </p:stCondLst>
                                  <p:childTnLst>
                                    <p:set>
                                      <p:cBhvr>
                                        <p:cTn id="99" dur="1" fill="hold">
                                          <p:stCondLst>
                                            <p:cond delay="0"/>
                                          </p:stCondLst>
                                        </p:cTn>
                                        <p:tgtEl>
                                          <p:spTgt spid="71"/>
                                        </p:tgtEl>
                                        <p:attrNameLst>
                                          <p:attrName>style.visibility</p:attrName>
                                        </p:attrNameLst>
                                      </p:cBhvr>
                                      <p:to>
                                        <p:strVal val="visible"/>
                                      </p:to>
                                    </p:set>
                                    <p:anim calcmode="lin" valueType="num">
                                      <p:cBhvr additive="base">
                                        <p:cTn id="100" dur="1000" fill="hold"/>
                                        <p:tgtEl>
                                          <p:spTgt spid="71"/>
                                        </p:tgtEl>
                                        <p:attrNameLst>
                                          <p:attrName>ppt_x</p:attrName>
                                        </p:attrNameLst>
                                      </p:cBhvr>
                                      <p:tavLst>
                                        <p:tav tm="0">
                                          <p:val>
                                            <p:strVal val="1+#ppt_w/2"/>
                                          </p:val>
                                        </p:tav>
                                        <p:tav tm="100000">
                                          <p:val>
                                            <p:strVal val="#ppt_x"/>
                                          </p:val>
                                        </p:tav>
                                      </p:tavLst>
                                    </p:anim>
                                    <p:anim calcmode="lin" valueType="num">
                                      <p:cBhvr additive="base">
                                        <p:cTn id="101" dur="1000" fill="hold"/>
                                        <p:tgtEl>
                                          <p:spTgt spid="71"/>
                                        </p:tgtEl>
                                        <p:attrNameLst>
                                          <p:attrName>ppt_y</p:attrName>
                                        </p:attrNameLst>
                                      </p:cBhvr>
                                      <p:tavLst>
                                        <p:tav tm="0">
                                          <p:val>
                                            <p:strVal val="#ppt_y"/>
                                          </p:val>
                                        </p:tav>
                                        <p:tav tm="100000">
                                          <p:val>
                                            <p:strVal val="#ppt_y"/>
                                          </p:val>
                                        </p:tav>
                                      </p:tavLst>
                                    </p:anim>
                                  </p:childTnLst>
                                </p:cTn>
                              </p:par>
                            </p:childTnLst>
                          </p:cTn>
                        </p:par>
                        <p:par>
                          <p:cTn id="102" fill="hold">
                            <p:stCondLst>
                              <p:cond delay="21149"/>
                            </p:stCondLst>
                            <p:childTnLst>
                              <p:par>
                                <p:cTn id="103" presetID="45" presetClass="entr" presetSubtype="0" fill="hold" grpId="0" nodeType="afterEffect">
                                  <p:stCondLst>
                                    <p:cond delay="0"/>
                                  </p:stCondLst>
                                  <p:iterate type="lt">
                                    <p:tmPct val="10000"/>
                                  </p:iterate>
                                  <p:childTnLst>
                                    <p:set>
                                      <p:cBhvr>
                                        <p:cTn id="104" dur="1" fill="hold">
                                          <p:stCondLst>
                                            <p:cond delay="0"/>
                                          </p:stCondLst>
                                        </p:cTn>
                                        <p:tgtEl>
                                          <p:spTgt spid="74"/>
                                        </p:tgtEl>
                                        <p:attrNameLst>
                                          <p:attrName>style.visibility</p:attrName>
                                        </p:attrNameLst>
                                      </p:cBhvr>
                                      <p:to>
                                        <p:strVal val="visible"/>
                                      </p:to>
                                    </p:set>
                                    <p:animEffect transition="in" filter="fade">
                                      <p:cBhvr>
                                        <p:cTn id="105" dur="1000"/>
                                        <p:tgtEl>
                                          <p:spTgt spid="74"/>
                                        </p:tgtEl>
                                      </p:cBhvr>
                                    </p:animEffect>
                                    <p:anim calcmode="lin" valueType="num">
                                      <p:cBhvr>
                                        <p:cTn id="106" dur="1000" fill="hold"/>
                                        <p:tgtEl>
                                          <p:spTgt spid="74"/>
                                        </p:tgtEl>
                                        <p:attrNameLst>
                                          <p:attrName>ppt_w</p:attrName>
                                        </p:attrNameLst>
                                      </p:cBhvr>
                                      <p:tavLst>
                                        <p:tav tm="0" fmla="#ppt_w*sin(2.5*pi*$)">
                                          <p:val>
                                            <p:fltVal val="0.000000"/>
                                          </p:val>
                                        </p:tav>
                                        <p:tav tm="100000">
                                          <p:val>
                                            <p:fltVal val="1.000000"/>
                                          </p:val>
                                        </p:tav>
                                      </p:tavLst>
                                    </p:anim>
                                    <p:anim calcmode="lin" valueType="num">
                                      <p:cBhvr>
                                        <p:cTn id="107" dur="1000" fill="hold"/>
                                        <p:tgtEl>
                                          <p:spTgt spid="74"/>
                                        </p:tgtEl>
                                        <p:attrNameLst>
                                          <p:attrName>ppt_h</p:attrName>
                                        </p:attrNameLst>
                                      </p:cBhvr>
                                      <p:tavLst>
                                        <p:tav tm="0">
                                          <p:val>
                                            <p:strVal val="#ppt_h"/>
                                          </p:val>
                                        </p:tav>
                                        <p:tav tm="100000">
                                          <p:val>
                                            <p:strVal val="#ppt_h"/>
                                          </p:val>
                                        </p:tav>
                                      </p:tavLst>
                                    </p:anim>
                                  </p:childTnLst>
                                </p:cTn>
                              </p:par>
                            </p:childTnLst>
                          </p:cTn>
                        </p:par>
                        <p:par>
                          <p:cTn id="108" fill="hold">
                            <p:stCondLst>
                              <p:cond delay="22949"/>
                            </p:stCondLst>
                            <p:childTnLst>
                              <p:par>
                                <p:cTn id="109" presetID="2" presetClass="entr" presetSubtype="2" fill="hold" nodeType="afterEffect">
                                  <p:stCondLst>
                                    <p:cond delay="0"/>
                                  </p:stCondLst>
                                  <p:childTnLst>
                                    <p:set>
                                      <p:cBhvr>
                                        <p:cTn id="110" dur="1" fill="hold">
                                          <p:stCondLst>
                                            <p:cond delay="0"/>
                                          </p:stCondLst>
                                        </p:cTn>
                                        <p:tgtEl>
                                          <p:spTgt spid="75"/>
                                        </p:tgtEl>
                                        <p:attrNameLst>
                                          <p:attrName>style.visibility</p:attrName>
                                        </p:attrNameLst>
                                      </p:cBhvr>
                                      <p:to>
                                        <p:strVal val="visible"/>
                                      </p:to>
                                    </p:set>
                                    <p:anim calcmode="lin" valueType="num">
                                      <p:cBhvr additive="base">
                                        <p:cTn id="111" dur="1000" fill="hold"/>
                                        <p:tgtEl>
                                          <p:spTgt spid="75"/>
                                        </p:tgtEl>
                                        <p:attrNameLst>
                                          <p:attrName>ppt_x</p:attrName>
                                        </p:attrNameLst>
                                      </p:cBhvr>
                                      <p:tavLst>
                                        <p:tav tm="0">
                                          <p:val>
                                            <p:strVal val="1+#ppt_w/2"/>
                                          </p:val>
                                        </p:tav>
                                        <p:tav tm="100000">
                                          <p:val>
                                            <p:strVal val="#ppt_x"/>
                                          </p:val>
                                        </p:tav>
                                      </p:tavLst>
                                    </p:anim>
                                    <p:anim calcmode="lin" valueType="num">
                                      <p:cBhvr additive="base">
                                        <p:cTn id="112" dur="1000" fill="hold"/>
                                        <p:tgtEl>
                                          <p:spTgt spid="75"/>
                                        </p:tgtEl>
                                        <p:attrNameLst>
                                          <p:attrName>ppt_y</p:attrName>
                                        </p:attrNameLst>
                                      </p:cBhvr>
                                      <p:tavLst>
                                        <p:tav tm="0">
                                          <p:val>
                                            <p:strVal val="#ppt_y"/>
                                          </p:val>
                                        </p:tav>
                                        <p:tav tm="100000">
                                          <p:val>
                                            <p:strVal val="#ppt_y"/>
                                          </p:val>
                                        </p:tav>
                                      </p:tavLst>
                                    </p:anim>
                                  </p:childTnLst>
                                </p:cTn>
                              </p:par>
                            </p:childTnLst>
                          </p:cTn>
                        </p:par>
                        <p:par>
                          <p:cTn id="113" fill="hold">
                            <p:stCondLst>
                              <p:cond delay="23949"/>
                            </p:stCondLst>
                            <p:childTnLst>
                              <p:par>
                                <p:cTn id="114" presetID="45" presetClass="entr" presetSubtype="0" fill="hold" grpId="0" nodeType="afterEffect">
                                  <p:stCondLst>
                                    <p:cond delay="0"/>
                                  </p:stCondLst>
                                  <p:iterate type="lt">
                                    <p:tmPct val="10000"/>
                                  </p:iterate>
                                  <p:childTnLst>
                                    <p:set>
                                      <p:cBhvr>
                                        <p:cTn id="115" dur="1" fill="hold">
                                          <p:stCondLst>
                                            <p:cond delay="0"/>
                                          </p:stCondLst>
                                        </p:cTn>
                                        <p:tgtEl>
                                          <p:spTgt spid="78"/>
                                        </p:tgtEl>
                                        <p:attrNameLst>
                                          <p:attrName>style.visibility</p:attrName>
                                        </p:attrNameLst>
                                      </p:cBhvr>
                                      <p:to>
                                        <p:strVal val="visible"/>
                                      </p:to>
                                    </p:set>
                                    <p:animEffect transition="in" filter="fade">
                                      <p:cBhvr>
                                        <p:cTn id="116" dur="1000"/>
                                        <p:tgtEl>
                                          <p:spTgt spid="78"/>
                                        </p:tgtEl>
                                      </p:cBhvr>
                                    </p:animEffect>
                                    <p:anim calcmode="lin" valueType="num">
                                      <p:cBhvr>
                                        <p:cTn id="117" dur="1000" fill="hold"/>
                                        <p:tgtEl>
                                          <p:spTgt spid="78"/>
                                        </p:tgtEl>
                                        <p:attrNameLst>
                                          <p:attrName>ppt_w</p:attrName>
                                        </p:attrNameLst>
                                      </p:cBhvr>
                                      <p:tavLst>
                                        <p:tav tm="0" fmla="#ppt_w*sin(2.5*pi*$)">
                                          <p:val>
                                            <p:fltVal val="0.000000"/>
                                          </p:val>
                                        </p:tav>
                                        <p:tav tm="100000">
                                          <p:val>
                                            <p:fltVal val="1.000000"/>
                                          </p:val>
                                        </p:tav>
                                      </p:tavLst>
                                    </p:anim>
                                    <p:anim calcmode="lin" valueType="num">
                                      <p:cBhvr>
                                        <p:cTn id="118" dur="1000" fill="hold"/>
                                        <p:tgtEl>
                                          <p:spTgt spid="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50" grpId="0"/>
      <p:bldP spid="54" grpId="0"/>
      <p:bldP spid="58" grpId="0"/>
      <p:bldP spid="62" grpId="0"/>
      <p:bldP spid="66" grpId="0"/>
      <p:bldP spid="70" grpId="0"/>
      <p:bldP spid="74" grpId="0"/>
      <p:bldP spid="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矩形 39"/>
          <p:cNvSpPr/>
          <p:nvPr/>
        </p:nvSpPr>
        <p:spPr>
          <a:xfrm>
            <a:off x="3405188" y="2698750"/>
            <a:ext cx="7432675" cy="2851150"/>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0000"/>
              </a:solidFill>
              <a:latin typeface="Calibri" panose="020F0502020204030204" pitchFamily="34" charset="0"/>
            </a:endParaRPr>
          </a:p>
        </p:txBody>
      </p:sp>
      <p:grpSp>
        <p:nvGrpSpPr>
          <p:cNvPr id="17" name="AutoShape 4"/>
          <p:cNvGrpSpPr/>
          <p:nvPr/>
        </p:nvGrpSpPr>
        <p:grpSpPr>
          <a:xfrm>
            <a:off x="698500" y="688975"/>
            <a:ext cx="10369550" cy="1236663"/>
            <a:chOff x="2481" y="1190"/>
            <a:chExt cx="3075" cy="1383"/>
          </a:xfrm>
        </p:grpSpPr>
        <p:pic>
          <p:nvPicPr>
            <p:cNvPr id="16387" name="AutoShape 4"/>
            <p:cNvPicPr/>
            <p:nvPr/>
          </p:nvPicPr>
          <p:blipFill>
            <a:blip r:embed="rId1"/>
            <a:stretch>
              <a:fillRect/>
            </a:stretch>
          </p:blipFill>
          <p:spPr>
            <a:xfrm>
              <a:off x="2481" y="1190"/>
              <a:ext cx="3075" cy="1383"/>
            </a:xfrm>
            <a:prstGeom prst="rect">
              <a:avLst/>
            </a:prstGeom>
            <a:noFill/>
            <a:ln w="9525">
              <a:noFill/>
            </a:ln>
          </p:spPr>
        </p:pic>
        <p:sp>
          <p:nvSpPr>
            <p:cNvPr id="16388" name="Text Box 4"/>
            <p:cNvSpPr txBox="1"/>
            <p:nvPr/>
          </p:nvSpPr>
          <p:spPr>
            <a:xfrm>
              <a:off x="2517" y="1212"/>
              <a:ext cx="3005" cy="1315"/>
            </a:xfrm>
            <a:prstGeom prst="rect">
              <a:avLst/>
            </a:prstGeom>
            <a:noFill/>
            <a:ln w="9525">
              <a:noFill/>
            </a:ln>
          </p:spPr>
          <p:txBody>
            <a:bodyPr wrap="none" lIns="76019" tIns="38009" rIns="76019" bIns="38009" anchor="ctr"/>
            <a:p>
              <a:pPr algn="ctr" defTabSz="758825"/>
              <a:endParaRPr lang="zh-CN" altLang="zh-CN" sz="2700" dirty="0">
                <a:solidFill>
                  <a:schemeClr val="bg1"/>
                </a:solidFill>
                <a:latin typeface="Arial" panose="020B0604020202020204" pitchFamily="34" charset="0"/>
              </a:endParaRPr>
            </a:p>
          </p:txBody>
        </p:sp>
      </p:grpSp>
      <p:sp>
        <p:nvSpPr>
          <p:cNvPr id="21" name="五角星 20"/>
          <p:cNvSpPr/>
          <p:nvPr/>
        </p:nvSpPr>
        <p:spPr>
          <a:xfrm rot="20868462">
            <a:off x="451314" y="653180"/>
            <a:ext cx="1211181" cy="1119327"/>
          </a:xfrm>
          <a:prstGeom prst="star5">
            <a:avLst/>
          </a:prstGeom>
          <a:gradFill flip="none" rotWithShape="1">
            <a:gsLst>
              <a:gs pos="17000">
                <a:srgbClr val="FFF200"/>
              </a:gs>
              <a:gs pos="79000">
                <a:srgbClr val="FF7A00"/>
              </a:gs>
            </a:gsLst>
            <a:path path="circle">
              <a:fillToRect l="50000" t="50000" r="50000" b="50000"/>
            </a:path>
            <a:tileRect/>
          </a:gradFill>
          <a:ln w="12700">
            <a:solidFill>
              <a:srgbClr val="FFFF00"/>
            </a:solidFill>
          </a:ln>
          <a:effectLst>
            <a:outerShdw blurRad="381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23" name="TextBox 147"/>
          <p:cNvSpPr txBox="1"/>
          <p:nvPr/>
        </p:nvSpPr>
        <p:spPr>
          <a:xfrm>
            <a:off x="1382713" y="771525"/>
            <a:ext cx="8999537" cy="1154113"/>
          </a:xfrm>
          <a:prstGeom prst="rect">
            <a:avLst/>
          </a:prstGeom>
          <a:noFill/>
          <a:ln w="9525">
            <a:noFill/>
          </a:ln>
        </p:spPr>
        <p:txBody>
          <a:bodyPr lIns="103651" tIns="51825" rIns="103651" bIns="51825"/>
          <a:p>
            <a:pPr algn="ctr" defTabSz="1217930"/>
            <a:r>
              <a:rPr lang="zh-CN" altLang="en-US" sz="4000" b="1" dirty="0">
                <a:solidFill>
                  <a:srgbClr val="FAFE5E"/>
                </a:solidFill>
                <a:latin typeface="微软雅黑" panose="020B0503020204020204" pitchFamily="34" charset="-122"/>
                <a:ea typeface="微软雅黑" panose="020B0503020204020204" pitchFamily="34" charset="-122"/>
              </a:rPr>
              <a:t>《中国共产党支部工作条例（试行）》</a:t>
            </a:r>
            <a:endParaRPr lang="zh-CN" altLang="en-US" sz="4000" b="1" dirty="0">
              <a:solidFill>
                <a:srgbClr val="FAFE5E"/>
              </a:solidFill>
              <a:latin typeface="微软雅黑" panose="020B0503020204020204" pitchFamily="34" charset="-122"/>
              <a:ea typeface="微软雅黑" panose="020B0503020204020204" pitchFamily="34" charset="-122"/>
            </a:endParaRPr>
          </a:p>
        </p:txBody>
      </p:sp>
      <p:pic>
        <p:nvPicPr>
          <p:cNvPr id="24" name="五边形 27"/>
          <p:cNvPicPr/>
          <p:nvPr/>
        </p:nvPicPr>
        <p:blipFill>
          <a:blip r:embed="rId2"/>
          <a:stretch>
            <a:fillRect/>
          </a:stretch>
        </p:blipFill>
        <p:spPr>
          <a:xfrm>
            <a:off x="585788" y="3086100"/>
            <a:ext cx="2763837" cy="2463800"/>
          </a:xfrm>
          <a:prstGeom prst="rect">
            <a:avLst/>
          </a:prstGeom>
          <a:noFill/>
          <a:ln w="9525">
            <a:noFill/>
          </a:ln>
        </p:spPr>
      </p:pic>
      <p:sp>
        <p:nvSpPr>
          <p:cNvPr id="25" name="标题 9"/>
          <p:cNvSpPr/>
          <p:nvPr/>
        </p:nvSpPr>
        <p:spPr>
          <a:xfrm>
            <a:off x="758825" y="3492500"/>
            <a:ext cx="2590800" cy="657225"/>
          </a:xfrm>
          <a:prstGeom prst="rect">
            <a:avLst/>
          </a:prstGeom>
          <a:noFill/>
          <a:ln w="9525">
            <a:noFill/>
          </a:ln>
        </p:spPr>
        <p:txBody>
          <a:bodyPr anchor="ctr"/>
          <a:p>
            <a:r>
              <a:rPr lang="en-US" altLang="zh-CN" sz="4000" b="1" dirty="0">
                <a:solidFill>
                  <a:srgbClr val="FFFF00"/>
                </a:solidFill>
                <a:latin typeface="微软雅黑" panose="020B0503020204020204" pitchFamily="34" charset="-122"/>
                <a:ea typeface="微软雅黑" panose="020B0503020204020204" pitchFamily="34" charset="-122"/>
              </a:rPr>
              <a:t>《</a:t>
            </a:r>
            <a:r>
              <a:rPr lang="zh-CN" altLang="en-US" sz="4000" b="1" dirty="0">
                <a:solidFill>
                  <a:srgbClr val="FFFF00"/>
                </a:solidFill>
                <a:latin typeface="微软雅黑" panose="020B0503020204020204" pitchFamily="34" charset="-122"/>
                <a:ea typeface="微软雅黑" panose="020B0503020204020204" pitchFamily="34" charset="-122"/>
              </a:rPr>
              <a:t>条例</a:t>
            </a:r>
            <a:r>
              <a:rPr lang="en-US" altLang="zh-CN" sz="4000" b="1" dirty="0">
                <a:solidFill>
                  <a:srgbClr val="FFFF00"/>
                </a:solidFill>
                <a:latin typeface="微软雅黑" panose="020B0503020204020204" pitchFamily="34" charset="-122"/>
                <a:ea typeface="微软雅黑" panose="020B0503020204020204" pitchFamily="34" charset="-122"/>
              </a:rPr>
              <a:t>》</a:t>
            </a:r>
            <a:endParaRPr lang="zh-CN" altLang="en-US" sz="4000" b="1" dirty="0">
              <a:solidFill>
                <a:srgbClr val="FFFF00"/>
              </a:solidFill>
              <a:latin typeface="微软雅黑" panose="020B0503020204020204" pitchFamily="34" charset="-122"/>
              <a:ea typeface="微软雅黑" panose="020B0503020204020204" pitchFamily="34" charset="-122"/>
            </a:endParaRPr>
          </a:p>
        </p:txBody>
      </p:sp>
      <p:sp>
        <p:nvSpPr>
          <p:cNvPr id="31" name="Title 1"/>
          <p:cNvSpPr txBox="1"/>
          <p:nvPr/>
        </p:nvSpPr>
        <p:spPr>
          <a:xfrm>
            <a:off x="3478213" y="2538413"/>
            <a:ext cx="7178675" cy="2930525"/>
          </a:xfrm>
          <a:prstGeom prst="rect">
            <a:avLst/>
          </a:prstGeom>
          <a:noFill/>
          <a:ln w="9525">
            <a:noFill/>
          </a:ln>
        </p:spPr>
        <p:txBody>
          <a:bodyPr lIns="71852" tIns="35927" rIns="71852" bIns="35927" anchor="ctr"/>
          <a:p>
            <a:pPr marL="0" lvl="2" indent="-304800" algn="just" defTabSz="760730" eaLnBrk="0" fontAlgn="ctr" hangingPunct="0">
              <a:lnSpc>
                <a:spcPct val="120000"/>
              </a:lnSpc>
              <a:buClr>
                <a:srgbClr val="FF0000"/>
              </a:buClr>
              <a:buSzPct val="70000"/>
              <a:buFont typeface="Arial" panose="020B0604020202020204" pitchFamily="34" charset="0"/>
              <a:tabLst>
                <a:tab pos="114300" algn="l"/>
              </a:tabLst>
            </a:pPr>
            <a:r>
              <a:rPr lang="zh-CN" altLang="en-US" sz="2000" b="1" dirty="0">
                <a:solidFill>
                  <a:srgbClr val="FF0000"/>
                </a:solidFill>
                <a:latin typeface="微软雅黑" panose="020B0503020204020204" pitchFamily="34" charset="-122"/>
                <a:ea typeface="微软雅黑" panose="020B0503020204020204" pitchFamily="34" charset="-122"/>
              </a:rPr>
              <a:t>         </a:t>
            </a:r>
            <a:r>
              <a:rPr lang="zh-CN" altLang="en-US" sz="2400" b="1" dirty="0">
                <a:solidFill>
                  <a:srgbClr val="FF0000"/>
                </a:solidFill>
                <a:latin typeface="微软雅黑" panose="020B0503020204020204" pitchFamily="34" charset="-122"/>
                <a:ea typeface="微软雅黑" panose="020B0503020204020204" pitchFamily="34" charset="-122"/>
              </a:rPr>
              <a:t>条例自2018年10月28日起施行。其他有关党支部的规定与本条例不一致的，按照本条例执行。</a:t>
            </a:r>
            <a:endParaRPr lang="zh-CN" altLang="en-US" sz="2400" b="1" dirty="0">
              <a:solidFill>
                <a:srgbClr val="FF0000"/>
              </a:solidFill>
              <a:latin typeface="微软雅黑" panose="020B0503020204020204" pitchFamily="34" charset="-122"/>
              <a:ea typeface="微软雅黑" panose="020B0503020204020204" pitchFamily="34" charset="-122"/>
            </a:endParaRPr>
          </a:p>
          <a:p>
            <a:pPr marL="0" lvl="2" indent="-304800" algn="just" defTabSz="760730" eaLnBrk="0" fontAlgn="ctr" hangingPunct="0">
              <a:lnSpc>
                <a:spcPct val="120000"/>
              </a:lnSpc>
              <a:buClr>
                <a:srgbClr val="FF0000"/>
              </a:buClr>
              <a:buSzPct val="70000"/>
              <a:buFont typeface="Arial" panose="020B0604020202020204" pitchFamily="34" charset="0"/>
              <a:tabLst>
                <a:tab pos="114300" algn="l"/>
              </a:tabLst>
            </a:pPr>
            <a:r>
              <a:rPr lang="zh-CN" altLang="en-US" sz="2400" b="1" dirty="0">
                <a:solidFill>
                  <a:srgbClr val="FF0000"/>
                </a:solidFill>
                <a:latin typeface="微软雅黑" panose="020B0503020204020204" pitchFamily="34" charset="-122"/>
                <a:ea typeface="微软雅黑" panose="020B0503020204020204" pitchFamily="34" charset="-122"/>
              </a:rPr>
              <a:t>       按照市社会组织综合党委的安排，我就《中国共产党支部工作条例（试行）》与社会组织直接有关，特别是与党支部直接有关的内容，谈一些体会，供大家参考。我讲几个问题：</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ppt_x</p:attrName>
                                        </p:attrNameLst>
                                      </p:cBhvr>
                                      <p:tavLst>
                                        <p:tav tm="0">
                                          <p:val>
                                            <p:strVal val="0-#ppt_w/2"/>
                                          </p:val>
                                        </p:tav>
                                        <p:tav tm="100000">
                                          <p:val>
                                            <p:strVal val="#ppt_x"/>
                                          </p:val>
                                        </p:tav>
                                      </p:tavLst>
                                    </p:anim>
                                    <p:anim calcmode="lin" valueType="num">
                                      <p:cBhvr>
                                        <p:cTn id="14" dur="500" fill="hold"/>
                                        <p:tgtEl>
                                          <p:spTgt spid="1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iterate type="lt">
                                    <p:tmPct val="10000"/>
                                  </p:iterate>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ppt_w</p:attrName>
                                        </p:attrNameLst>
                                      </p:cBhvr>
                                      <p:tavLst>
                                        <p:tav tm="0" fmla="#ppt_w*sin(2.5*pi*$)">
                                          <p:val>
                                            <p:fltVal val="0.000000"/>
                                          </p:val>
                                        </p:tav>
                                        <p:tav tm="100000">
                                          <p:val>
                                            <p:fltVal val="1.000000"/>
                                          </p:val>
                                        </p:tav>
                                      </p:tavLst>
                                    </p:anim>
                                    <p:anim calcmode="lin" valueType="num">
                                      <p:cBhvr>
                                        <p:cTn id="20" dur="500" fill="hold"/>
                                        <p:tgtEl>
                                          <p:spTgt spid="23"/>
                                        </p:tgtEl>
                                        <p:attrNameLst>
                                          <p:attrName>ppt_h</p:attrName>
                                        </p:attrNameLst>
                                      </p:cBhvr>
                                      <p:tavLst>
                                        <p:tav tm="0">
                                          <p:val>
                                            <p:strVal val="#ppt_h"/>
                                          </p:val>
                                        </p:tav>
                                        <p:tav tm="100000">
                                          <p:val>
                                            <p:strVal val="#ppt_h"/>
                                          </p:val>
                                        </p:tav>
                                      </p:tavLst>
                                    </p:anim>
                                  </p:childTnLst>
                                </p:cTn>
                              </p:par>
                            </p:childTnLst>
                          </p:cTn>
                        </p:par>
                        <p:par>
                          <p:cTn id="21" fill="hold">
                            <p:stCondLst>
                              <p:cond delay="2299"/>
                            </p:stCondLst>
                            <p:childTnLst>
                              <p:par>
                                <p:cTn id="22" presetID="2" presetClass="entr" presetSubtype="8"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ppt_x</p:attrName>
                                        </p:attrNameLst>
                                      </p:cBhvr>
                                      <p:tavLst>
                                        <p:tav tm="0">
                                          <p:val>
                                            <p:strVal val="0-#ppt_w/2"/>
                                          </p:val>
                                        </p:tav>
                                        <p:tav tm="100000">
                                          <p:val>
                                            <p:strVal val="#ppt_x"/>
                                          </p:val>
                                        </p:tav>
                                      </p:tavLst>
                                    </p:anim>
                                    <p:anim calcmode="lin" valueType="num">
                                      <p:cBhvr>
                                        <p:cTn id="25" dur="500" fill="hold"/>
                                        <p:tgtEl>
                                          <p:spTgt spid="24"/>
                                        </p:tgtEl>
                                        <p:attrNameLst>
                                          <p:attrName>ppt_y</p:attrName>
                                        </p:attrNameLst>
                                      </p:cBhvr>
                                      <p:tavLst>
                                        <p:tav tm="0">
                                          <p:val>
                                            <p:strVal val="#ppt_y"/>
                                          </p:val>
                                        </p:tav>
                                        <p:tav tm="100000">
                                          <p:val>
                                            <p:strVal val="#ppt_y"/>
                                          </p:val>
                                        </p:tav>
                                      </p:tavLst>
                                    </p:anim>
                                  </p:childTnLst>
                                </p:cTn>
                              </p:par>
                            </p:childTnLst>
                          </p:cTn>
                        </p:par>
                        <p:par>
                          <p:cTn id="26" fill="hold">
                            <p:stCondLst>
                              <p:cond delay="2799"/>
                            </p:stCondLst>
                            <p:childTnLst>
                              <p:par>
                                <p:cTn id="27" presetID="47"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3299"/>
                            </p:stCondLst>
                            <p:childTnLst>
                              <p:par>
                                <p:cTn id="33" presetID="45" presetClass="entr" presetSubtype="0" fill="hold" grpId="0" nodeType="afterEffect">
                                  <p:stCondLst>
                                    <p:cond delay="0"/>
                                  </p:stCondLst>
                                  <p:iterate type="lt">
                                    <p:tmPct val="10000"/>
                                  </p:iterate>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ppt_w</p:attrName>
                                        </p:attrNameLst>
                                      </p:cBhvr>
                                      <p:tavLst>
                                        <p:tav tm="0" fmla="#ppt_w*sin(2.5*pi*$)">
                                          <p:val>
                                            <p:fltVal val="0.000000"/>
                                          </p:val>
                                        </p:tav>
                                        <p:tav tm="100000">
                                          <p:val>
                                            <p:fltVal val="1.000000"/>
                                          </p:val>
                                        </p:tav>
                                      </p:tavLst>
                                    </p:anim>
                                    <p:anim calcmode="lin" valueType="num">
                                      <p:cBhvr>
                                        <p:cTn id="37" dur="1000" fill="hold"/>
                                        <p:tgtEl>
                                          <p:spTgt spid="25"/>
                                        </p:tgtEl>
                                        <p:attrNameLst>
                                          <p:attrName>ppt_h</p:attrName>
                                        </p:attrNameLst>
                                      </p:cBhvr>
                                      <p:tavLst>
                                        <p:tav tm="0">
                                          <p:val>
                                            <p:strVal val="#ppt_h"/>
                                          </p:val>
                                        </p:tav>
                                        <p:tav tm="100000">
                                          <p:val>
                                            <p:strVal val="#ppt_h"/>
                                          </p:val>
                                        </p:tav>
                                      </p:tavLst>
                                    </p:anim>
                                  </p:childTnLst>
                                </p:cTn>
                              </p:par>
                            </p:childTnLst>
                          </p:cTn>
                        </p:par>
                        <p:par>
                          <p:cTn id="38" fill="hold">
                            <p:stCondLst>
                              <p:cond delay="4599"/>
                            </p:stCondLst>
                            <p:childTnLst>
                              <p:par>
                                <p:cTn id="39" presetID="41" presetClass="entr" presetSubtype="0" fill="hold" nodeType="afterEffect">
                                  <p:stCondLst>
                                    <p:cond delay="0"/>
                                  </p:stCondLst>
                                  <p:iterate type="lt">
                                    <p:tmPct val="10000"/>
                                  </p:iterate>
                                  <p:childTnLst>
                                    <p:set>
                                      <p:cBhvr>
                                        <p:cTn id="40" dur="1" fill="hold">
                                          <p:stCondLst>
                                            <p:cond delay="0"/>
                                          </p:stCondLst>
                                        </p:cTn>
                                        <p:tgtEl>
                                          <p:spTgt spid="31">
                                            <p:txEl>
                                              <p:charRg st="0" end="95"/>
                                            </p:txEl>
                                          </p:spTgt>
                                        </p:tgtEl>
                                        <p:attrNameLst>
                                          <p:attrName>style.visibility</p:attrName>
                                        </p:attrNameLst>
                                      </p:cBhvr>
                                      <p:to>
                                        <p:strVal val="visible"/>
                                      </p:to>
                                    </p:set>
                                    <p:anim calcmode="lin" valueType="num">
                                      <p:cBhvr>
                                        <p:cTn id="41" dur="500" fill="hold"/>
                                        <p:tgtEl>
                                          <p:spTgt spid="31">
                                            <p:txEl>
                                              <p:charRg st="0" end="9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1">
                                            <p:txEl>
                                              <p:charRg st="0" end="95"/>
                                            </p:txEl>
                                          </p:spTgt>
                                        </p:tgtEl>
                                        <p:attrNameLst>
                                          <p:attrName>ppt_y</p:attrName>
                                        </p:attrNameLst>
                                      </p:cBhvr>
                                      <p:tavLst>
                                        <p:tav tm="0">
                                          <p:val>
                                            <p:strVal val="#ppt_y"/>
                                          </p:val>
                                        </p:tav>
                                        <p:tav tm="100000">
                                          <p:val>
                                            <p:strVal val="#ppt_y"/>
                                          </p:val>
                                        </p:tav>
                                      </p:tavLst>
                                    </p:anim>
                                    <p:anim calcmode="lin" valueType="num">
                                      <p:cBhvr>
                                        <p:cTn id="43" dur="500" fill="hold"/>
                                        <p:tgtEl>
                                          <p:spTgt spid="31">
                                            <p:txEl>
                                              <p:charRg st="0" end="9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1">
                                            <p:txEl>
                                              <p:charRg st="0" end="9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1">
                                            <p:txEl>
                                              <p:charRg st="0" end="95"/>
                                            </p:txEl>
                                          </p:spTgt>
                                        </p:tgtEl>
                                      </p:cBhvr>
                                    </p:animEffect>
                                  </p:childTnLst>
                                </p:cTn>
                              </p:par>
                            </p:childTnLst>
                          </p:cTn>
                        </p:par>
                        <p:par>
                          <p:cTn id="46" fill="hold">
                            <p:stCondLst>
                              <p:cond delay="7750"/>
                            </p:stCondLst>
                            <p:childTnLst>
                              <p:par>
                                <p:cTn id="47" presetID="41" presetClass="entr" presetSubtype="0" fill="hold" nodeType="afterEffect">
                                  <p:stCondLst>
                                    <p:cond delay="0"/>
                                  </p:stCondLst>
                                  <p:iterate type="lt">
                                    <p:tmPct val="10000"/>
                                  </p:iterate>
                                  <p:childTnLst>
                                    <p:set>
                                      <p:cBhvr>
                                        <p:cTn id="48" dur="1" fill="hold">
                                          <p:stCondLst>
                                            <p:cond delay="0"/>
                                          </p:stCondLst>
                                        </p:cTn>
                                        <p:tgtEl>
                                          <p:spTgt spid="31">
                                            <p:txEl>
                                              <p:charRg st="55" end="141"/>
                                            </p:txEl>
                                          </p:spTgt>
                                        </p:tgtEl>
                                        <p:attrNameLst>
                                          <p:attrName>style.visibility</p:attrName>
                                        </p:attrNameLst>
                                      </p:cBhvr>
                                      <p:to>
                                        <p:strVal val="visible"/>
                                      </p:to>
                                    </p:set>
                                    <p:anim calcmode="lin" valueType="num">
                                      <p:cBhvr>
                                        <p:cTn id="49" dur="500" fill="hold"/>
                                        <p:tgtEl>
                                          <p:spTgt spid="31">
                                            <p:txEl>
                                              <p:charRg st="55" end="141"/>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31">
                                            <p:txEl>
                                              <p:charRg st="55" end="141"/>
                                            </p:txEl>
                                          </p:spTgt>
                                        </p:tgtEl>
                                        <p:attrNameLst>
                                          <p:attrName>ppt_y</p:attrName>
                                        </p:attrNameLst>
                                      </p:cBhvr>
                                      <p:tavLst>
                                        <p:tav tm="0">
                                          <p:val>
                                            <p:strVal val="#ppt_y"/>
                                          </p:val>
                                        </p:tav>
                                        <p:tav tm="100000">
                                          <p:val>
                                            <p:strVal val="#ppt_y"/>
                                          </p:val>
                                        </p:tav>
                                      </p:tavLst>
                                    </p:anim>
                                    <p:anim calcmode="lin" valueType="num">
                                      <p:cBhvr>
                                        <p:cTn id="51" dur="500" fill="hold"/>
                                        <p:tgtEl>
                                          <p:spTgt spid="31">
                                            <p:txEl>
                                              <p:charRg st="55" end="14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31">
                                            <p:txEl>
                                              <p:charRg st="55" end="14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31">
                                            <p:txEl>
                                              <p:charRg st="55" end="14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矩形 39"/>
          <p:cNvSpPr/>
          <p:nvPr/>
        </p:nvSpPr>
        <p:spPr>
          <a:xfrm>
            <a:off x="1793875" y="1412875"/>
            <a:ext cx="9577388" cy="1944688"/>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grpSp>
        <p:nvGrpSpPr>
          <p:cNvPr id="2" name="组合 1"/>
          <p:cNvGrpSpPr/>
          <p:nvPr/>
        </p:nvGrpSpPr>
        <p:grpSpPr>
          <a:xfrm>
            <a:off x="204788" y="296863"/>
            <a:ext cx="8712200" cy="846137"/>
            <a:chOff x="122511" y="45418"/>
            <a:chExt cx="4941052" cy="963061"/>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18436" name="Picture 41" descr="未标题-1026"/>
            <p:cNvPicPr>
              <a:picLocks noChangeAspect="1"/>
            </p:cNvPicPr>
            <p:nvPr/>
          </p:nvPicPr>
          <p:blipFill>
            <a:blip r:embed="rId1"/>
            <a:stretch>
              <a:fillRect/>
            </a:stretch>
          </p:blipFill>
          <p:spPr>
            <a:xfrm>
              <a:off x="122511" y="45418"/>
              <a:ext cx="1039350" cy="963061"/>
            </a:xfrm>
            <a:prstGeom prst="rect">
              <a:avLst/>
            </a:prstGeom>
            <a:noFill/>
            <a:ln w="9525">
              <a:noFill/>
            </a:ln>
          </p:spPr>
        </p:pic>
      </p:grpSp>
      <p:sp>
        <p:nvSpPr>
          <p:cNvPr id="5" name="TextBox 13"/>
          <p:cNvSpPr txBox="1"/>
          <p:nvPr/>
        </p:nvSpPr>
        <p:spPr>
          <a:xfrm>
            <a:off x="2036763" y="427038"/>
            <a:ext cx="6286500" cy="552450"/>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一、《条例》的目的、依据</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36" name="矩形 35"/>
          <p:cNvSpPr/>
          <p:nvPr/>
        </p:nvSpPr>
        <p:spPr bwMode="auto">
          <a:xfrm>
            <a:off x="986607" y="1773610"/>
            <a:ext cx="1656184" cy="819238"/>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rgbClr val="FFFF00"/>
                </a:solidFill>
                <a:effectLst/>
                <a:uLnTx/>
                <a:uFillTx/>
                <a:latin typeface="+mn-lt"/>
                <a:ea typeface="+mn-ea"/>
                <a:cs typeface="+mn-cs"/>
              </a:rPr>
              <a:t>目的</a:t>
            </a:r>
            <a:endParaRPr kumimoji="0" lang="zh-CN" altLang="en-US" sz="3000" b="1" i="0" u="none" strike="noStrike" kern="1200" cap="none" spc="0" normalizeH="0" baseline="0" noProof="0" dirty="0">
              <a:ln>
                <a:noFill/>
              </a:ln>
              <a:solidFill>
                <a:srgbClr val="FFFF00"/>
              </a:solidFill>
              <a:effectLst/>
              <a:uLnTx/>
              <a:uFillTx/>
              <a:latin typeface="+mn-lt"/>
              <a:ea typeface="+mn-ea"/>
              <a:cs typeface="+mn-cs"/>
            </a:endParaRPr>
          </a:p>
        </p:txBody>
      </p:sp>
      <p:sp>
        <p:nvSpPr>
          <p:cNvPr id="38" name="矩形 25"/>
          <p:cNvSpPr/>
          <p:nvPr/>
        </p:nvSpPr>
        <p:spPr>
          <a:xfrm>
            <a:off x="2859088" y="1846263"/>
            <a:ext cx="8351837" cy="1568450"/>
          </a:xfrm>
          <a:prstGeom prst="rect">
            <a:avLst/>
          </a:prstGeom>
          <a:noFill/>
          <a:ln w="9525">
            <a:noFill/>
          </a:ln>
        </p:spPr>
        <p:txBody>
          <a:bodyPr>
            <a:spAutoFit/>
          </a:bodyPr>
          <a:p>
            <a:r>
              <a:rPr lang="zh-CN" altLang="en-US" sz="2000" dirty="0">
                <a:latin typeface="微软雅黑" panose="020B0503020204020204" pitchFamily="34" charset="-122"/>
                <a:ea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rPr>
              <a:t>为了坚持和加强党的全面领导，弘扬“支部建在连上”光荣传统，落实党要管党、全面从严治党要求，全面提升党支部组织力，强化党支部政治功能，充分发挥党支部战斗堡垒作用，巩固党长期执政的组织基础。</a:t>
            </a:r>
            <a:endParaRPr lang="zh-CN" altLang="zh-CN" sz="2400" dirty="0">
              <a:latin typeface="微软雅黑" panose="020B0503020204020204" pitchFamily="34" charset="-122"/>
              <a:ea typeface="微软雅黑" panose="020B0503020204020204" pitchFamily="34" charset="-122"/>
            </a:endParaRPr>
          </a:p>
        </p:txBody>
      </p:sp>
      <p:sp>
        <p:nvSpPr>
          <p:cNvPr id="39" name="矩形 39"/>
          <p:cNvSpPr/>
          <p:nvPr/>
        </p:nvSpPr>
        <p:spPr>
          <a:xfrm>
            <a:off x="1778000" y="3759200"/>
            <a:ext cx="9577388" cy="1903413"/>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sp>
        <p:nvSpPr>
          <p:cNvPr id="40" name="矩形 39"/>
          <p:cNvSpPr/>
          <p:nvPr/>
        </p:nvSpPr>
        <p:spPr bwMode="auto">
          <a:xfrm>
            <a:off x="970385" y="4077865"/>
            <a:ext cx="1656184" cy="819238"/>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000" b="1" strike="noStrike" noProof="1" dirty="0">
                <a:solidFill>
                  <a:srgbClr val="FAFE5E"/>
                </a:solidFill>
                <a:latin typeface="微软雅黑" panose="020B0503020204020204" pitchFamily="34" charset="-122"/>
                <a:ea typeface="微软雅黑" panose="020B0503020204020204" pitchFamily="34" charset="-122"/>
                <a:sym typeface="+mn-ea"/>
              </a:rPr>
              <a:t>依据</a:t>
            </a:r>
            <a:endParaRPr kumimoji="0" lang="zh-CN" altLang="en-US" sz="3000" b="1" i="0" u="none" strike="noStrike" kern="1200" cap="none" spc="0" normalizeH="0" baseline="0" noProof="0" dirty="0">
              <a:ln>
                <a:noFill/>
              </a:ln>
              <a:solidFill>
                <a:srgbClr val="FFFF00"/>
              </a:solidFill>
              <a:effectLst/>
              <a:uLnTx/>
              <a:uFillTx/>
              <a:latin typeface="+mn-lt"/>
              <a:ea typeface="+mn-ea"/>
              <a:cs typeface="+mn-cs"/>
            </a:endParaRPr>
          </a:p>
        </p:txBody>
      </p:sp>
      <p:sp>
        <p:nvSpPr>
          <p:cNvPr id="41" name="矩形 25"/>
          <p:cNvSpPr/>
          <p:nvPr/>
        </p:nvSpPr>
        <p:spPr>
          <a:xfrm>
            <a:off x="2859088" y="4481513"/>
            <a:ext cx="8351837" cy="460375"/>
          </a:xfrm>
          <a:prstGeom prst="rect">
            <a:avLst/>
          </a:prstGeom>
          <a:noFill/>
          <a:ln w="9525">
            <a:noFill/>
          </a:ln>
        </p:spPr>
        <p:txBody>
          <a:bodyPr>
            <a:spAutoFit/>
          </a:bodyPr>
          <a:p>
            <a:r>
              <a:rPr lang="zh-CN" altLang="en-US" sz="20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 根据《中国共产党章程》和有关党内法规，制定本条例。</a:t>
            </a:r>
            <a:endParaRPr lang="zh-CN" altLang="en-US" sz="2400" dirty="0">
              <a:latin typeface="微软雅黑" panose="020B0503020204020204" pitchFamily="34" charset="-122"/>
              <a:ea typeface="微软雅黑" panose="020B0503020204020204" pitchFamily="34" charset="-122"/>
            </a:endParaRPr>
          </a:p>
        </p:txBody>
      </p:sp>
      <p:pic>
        <p:nvPicPr>
          <p:cNvPr id="44" name="AutoShape 4"/>
          <p:cNvPicPr/>
          <p:nvPr/>
        </p:nvPicPr>
        <p:blipFill>
          <a:blip r:embed="rId2"/>
          <a:stretch>
            <a:fillRect/>
          </a:stretch>
        </p:blipFill>
        <p:spPr>
          <a:xfrm>
            <a:off x="4298950" y="1143000"/>
            <a:ext cx="4754563" cy="703263"/>
          </a:xfrm>
          <a:prstGeom prst="rect">
            <a:avLst/>
          </a:prstGeom>
          <a:noFill/>
          <a:ln w="9525">
            <a:noFill/>
          </a:ln>
        </p:spPr>
      </p:pic>
      <p:sp>
        <p:nvSpPr>
          <p:cNvPr id="46" name="TextBox 147"/>
          <p:cNvSpPr txBox="1"/>
          <p:nvPr/>
        </p:nvSpPr>
        <p:spPr>
          <a:xfrm>
            <a:off x="4298950" y="1143000"/>
            <a:ext cx="4054475" cy="538163"/>
          </a:xfrm>
          <a:prstGeom prst="rect">
            <a:avLst/>
          </a:prstGeom>
          <a:noFill/>
          <a:ln w="9525">
            <a:noFill/>
          </a:ln>
        </p:spPr>
        <p:txBody>
          <a:bodyPr lIns="103651" tIns="51825" rIns="103651" bIns="51825"/>
          <a:p>
            <a:pPr algn="ctr" defTabSz="1217930"/>
            <a:r>
              <a:rPr lang="zh-CN" altLang="en-US" sz="4000" b="1" dirty="0">
                <a:solidFill>
                  <a:srgbClr val="FAFE5E"/>
                </a:solidFill>
                <a:latin typeface="微软雅黑" panose="020B0503020204020204" pitchFamily="34" charset="-122"/>
                <a:ea typeface="微软雅黑" panose="020B0503020204020204" pitchFamily="34" charset="-122"/>
              </a:rPr>
              <a:t>目的、依据</a:t>
            </a:r>
            <a:endParaRPr lang="zh-CN" altLang="en-US" sz="4000" b="1" dirty="0">
              <a:solidFill>
                <a:srgbClr val="FAFE5E"/>
              </a:solidFill>
              <a:latin typeface="微软雅黑" panose="020B0503020204020204" pitchFamily="34" charset="-122"/>
              <a:ea typeface="微软雅黑" panose="020B0503020204020204" pitchFamily="34" charset="-122"/>
            </a:endParaRPr>
          </a:p>
        </p:txBody>
      </p:sp>
      <p:pic>
        <p:nvPicPr>
          <p:cNvPr id="47" name="AutoShape 4"/>
          <p:cNvPicPr/>
          <p:nvPr/>
        </p:nvPicPr>
        <p:blipFill>
          <a:blip r:embed="rId2"/>
          <a:stretch>
            <a:fillRect/>
          </a:stretch>
        </p:blipFill>
        <p:spPr>
          <a:xfrm>
            <a:off x="4298950" y="3497263"/>
            <a:ext cx="5016500" cy="701675"/>
          </a:xfrm>
          <a:prstGeom prst="rect">
            <a:avLst/>
          </a:prstGeom>
          <a:noFill/>
          <a:ln w="9525">
            <a:noFill/>
          </a:ln>
        </p:spPr>
      </p:pic>
      <p:sp>
        <p:nvSpPr>
          <p:cNvPr id="48" name="TextBox 147"/>
          <p:cNvSpPr txBox="1"/>
          <p:nvPr/>
        </p:nvSpPr>
        <p:spPr>
          <a:xfrm>
            <a:off x="4972050" y="3430588"/>
            <a:ext cx="3670300" cy="657225"/>
          </a:xfrm>
          <a:prstGeom prst="rect">
            <a:avLst/>
          </a:prstGeom>
          <a:noFill/>
          <a:ln w="9525">
            <a:noFill/>
          </a:ln>
        </p:spPr>
        <p:txBody>
          <a:bodyPr lIns="103651" tIns="51825" rIns="103651" bIns="51825"/>
          <a:p>
            <a:pPr algn="ctr" defTabSz="1217930"/>
            <a:r>
              <a:rPr lang="zh-CN" altLang="en-US" sz="4000" b="1" dirty="0">
                <a:solidFill>
                  <a:srgbClr val="FAFE5E"/>
                </a:solidFill>
                <a:latin typeface="微软雅黑" panose="020B0503020204020204" pitchFamily="34" charset="-122"/>
                <a:ea typeface="微软雅黑" panose="020B0503020204020204" pitchFamily="34" charset="-122"/>
              </a:rPr>
              <a:t>目的、依据</a:t>
            </a:r>
            <a:endParaRPr lang="zh-CN" altLang="en-US" sz="4000" b="1" dirty="0">
              <a:solidFill>
                <a:srgbClr val="FAFE5E"/>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49"/>
                            </p:stCondLst>
                            <p:childTnLst>
                              <p:par>
                                <p:cTn id="16" presetID="2" presetClass="entr" presetSubtype="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0-#ppt_w/2"/>
                                          </p:val>
                                        </p:tav>
                                        <p:tav tm="100000">
                                          <p:val>
                                            <p:strVal val="#ppt_x"/>
                                          </p:val>
                                        </p:tav>
                                      </p:tavLst>
                                    </p:anim>
                                    <p:anim calcmode="lin" valueType="num">
                                      <p:cBhvr additive="base">
                                        <p:cTn id="19" dur="500" fill="hold"/>
                                        <p:tgtEl>
                                          <p:spTgt spid="36"/>
                                        </p:tgtEl>
                                        <p:attrNameLst>
                                          <p:attrName>ppt_y</p:attrName>
                                        </p:attrNameLst>
                                      </p:cBhvr>
                                      <p:tavLst>
                                        <p:tav tm="0">
                                          <p:val>
                                            <p:strVal val="#ppt_y"/>
                                          </p:val>
                                        </p:tav>
                                        <p:tav tm="100000">
                                          <p:val>
                                            <p:strVal val="#ppt_y"/>
                                          </p:val>
                                        </p:tav>
                                      </p:tavLst>
                                    </p:anim>
                                  </p:childTnLst>
                                </p:cTn>
                              </p:par>
                            </p:childTnLst>
                          </p:cTn>
                        </p:par>
                        <p:par>
                          <p:cTn id="20" fill="hold">
                            <p:stCondLst>
                              <p:cond delay="2049"/>
                            </p:stCondLst>
                            <p:childTnLst>
                              <p:par>
                                <p:cTn id="21" presetID="47"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strVal val="#ppt_x"/>
                                          </p:val>
                                        </p:tav>
                                        <p:tav tm="100000">
                                          <p:val>
                                            <p:strVal val="#ppt_x"/>
                                          </p:val>
                                        </p:tav>
                                      </p:tavLst>
                                    </p:anim>
                                    <p:anim calcmode="lin" valueType="num">
                                      <p:cBhvr>
                                        <p:cTn id="25" dur="5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2549"/>
                            </p:stCondLst>
                            <p:childTnLst>
                              <p:par>
                                <p:cTn id="27" presetID="2" presetClass="entr" presetSubtype="1"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ppt_x"/>
                                          </p:val>
                                        </p:tav>
                                        <p:tav tm="100000">
                                          <p:val>
                                            <p:strVal val="#ppt_x"/>
                                          </p:val>
                                        </p:tav>
                                      </p:tavLst>
                                    </p:anim>
                                    <p:anim calcmode="lin" valueType="num">
                                      <p:cBhvr additive="base">
                                        <p:cTn id="30" dur="500" fill="hold"/>
                                        <p:tgtEl>
                                          <p:spTgt spid="44"/>
                                        </p:tgtEl>
                                        <p:attrNameLst>
                                          <p:attrName>ppt_y</p:attrName>
                                        </p:attrNameLst>
                                      </p:cBhvr>
                                      <p:tavLst>
                                        <p:tav tm="0">
                                          <p:val>
                                            <p:strVal val="0-#ppt_h/2"/>
                                          </p:val>
                                        </p:tav>
                                        <p:tav tm="100000">
                                          <p:val>
                                            <p:strVal val="#ppt_y"/>
                                          </p:val>
                                        </p:tav>
                                      </p:tavLst>
                                    </p:anim>
                                  </p:childTnLst>
                                </p:cTn>
                              </p:par>
                            </p:childTnLst>
                          </p:cTn>
                        </p:par>
                        <p:par>
                          <p:cTn id="31" fill="hold">
                            <p:stCondLst>
                              <p:cond delay="3049"/>
                            </p:stCondLst>
                            <p:childTnLst>
                              <p:par>
                                <p:cTn id="32" presetID="53" presetClass="entr" presetSubtype="16"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000000"/>
                                          </p:val>
                                        </p:tav>
                                        <p:tav tm="100000">
                                          <p:val>
                                            <p:strVal val="#ppt_w"/>
                                          </p:val>
                                        </p:tav>
                                      </p:tavLst>
                                    </p:anim>
                                    <p:anim calcmode="lin" valueType="num">
                                      <p:cBhvr>
                                        <p:cTn id="35" dur="500" fill="hold"/>
                                        <p:tgtEl>
                                          <p:spTgt spid="46"/>
                                        </p:tgtEl>
                                        <p:attrNameLst>
                                          <p:attrName>ppt_h</p:attrName>
                                        </p:attrNameLst>
                                      </p:cBhvr>
                                      <p:tavLst>
                                        <p:tav tm="0">
                                          <p:val>
                                            <p:fltVal val="0.000000"/>
                                          </p:val>
                                        </p:tav>
                                        <p:tav tm="100000">
                                          <p:val>
                                            <p:strVal val="#ppt_h"/>
                                          </p:val>
                                        </p:tav>
                                      </p:tavLst>
                                    </p:anim>
                                    <p:animEffect transition="in" filter="fade">
                                      <p:cBhvr>
                                        <p:cTn id="36" dur="500"/>
                                        <p:tgtEl>
                                          <p:spTgt spid="46"/>
                                        </p:tgtEl>
                                      </p:cBhvr>
                                    </p:animEffect>
                                  </p:childTnLst>
                                </p:cTn>
                              </p:par>
                            </p:childTnLst>
                          </p:cTn>
                        </p:par>
                        <p:par>
                          <p:cTn id="37" fill="hold">
                            <p:stCondLst>
                              <p:cond delay="3549"/>
                            </p:stCondLst>
                            <p:childTnLst>
                              <p:par>
                                <p:cTn id="38" presetID="22" presetClass="entr" presetSubtype="8"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par>
                          <p:cTn id="41" fill="hold">
                            <p:stCondLst>
                              <p:cond delay="4049"/>
                            </p:stCondLst>
                            <p:childTnLst>
                              <p:par>
                                <p:cTn id="42" presetID="2" presetClass="entr" presetSubtype="8"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fill="hold"/>
                                        <p:tgtEl>
                                          <p:spTgt spid="40"/>
                                        </p:tgtEl>
                                        <p:attrNameLst>
                                          <p:attrName>ppt_x</p:attrName>
                                        </p:attrNameLst>
                                      </p:cBhvr>
                                      <p:tavLst>
                                        <p:tav tm="0">
                                          <p:val>
                                            <p:strVal val="0-#ppt_w/2"/>
                                          </p:val>
                                        </p:tav>
                                        <p:tav tm="100000">
                                          <p:val>
                                            <p:strVal val="#ppt_x"/>
                                          </p:val>
                                        </p:tav>
                                      </p:tavLst>
                                    </p:anim>
                                    <p:anim calcmode="lin" valueType="num">
                                      <p:cBhvr additive="base">
                                        <p:cTn id="45" dur="500" fill="hold"/>
                                        <p:tgtEl>
                                          <p:spTgt spid="40"/>
                                        </p:tgtEl>
                                        <p:attrNameLst>
                                          <p:attrName>ppt_y</p:attrName>
                                        </p:attrNameLst>
                                      </p:cBhvr>
                                      <p:tavLst>
                                        <p:tav tm="0">
                                          <p:val>
                                            <p:strVal val="#ppt_y"/>
                                          </p:val>
                                        </p:tav>
                                        <p:tav tm="100000">
                                          <p:val>
                                            <p:strVal val="#ppt_y"/>
                                          </p:val>
                                        </p:tav>
                                      </p:tavLst>
                                    </p:anim>
                                  </p:childTnLst>
                                </p:cTn>
                              </p:par>
                            </p:childTnLst>
                          </p:cTn>
                        </p:par>
                        <p:par>
                          <p:cTn id="46" fill="hold">
                            <p:stCondLst>
                              <p:cond delay="4549"/>
                            </p:stCondLst>
                            <p:childTnLst>
                              <p:par>
                                <p:cTn id="47" presetID="47"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anim calcmode="lin" valueType="num">
                                      <p:cBhvr>
                                        <p:cTn id="50" dur="500" fill="hold"/>
                                        <p:tgtEl>
                                          <p:spTgt spid="39"/>
                                        </p:tgtEl>
                                        <p:attrNameLst>
                                          <p:attrName>ppt_x</p:attrName>
                                        </p:attrNameLst>
                                      </p:cBhvr>
                                      <p:tavLst>
                                        <p:tav tm="0">
                                          <p:val>
                                            <p:strVal val="#ppt_x"/>
                                          </p:val>
                                        </p:tav>
                                        <p:tav tm="100000">
                                          <p:val>
                                            <p:strVal val="#ppt_x"/>
                                          </p:val>
                                        </p:tav>
                                      </p:tavLst>
                                    </p:anim>
                                    <p:anim calcmode="lin" valueType="num">
                                      <p:cBhvr>
                                        <p:cTn id="51" dur="500" fill="hold"/>
                                        <p:tgtEl>
                                          <p:spTgt spid="39"/>
                                        </p:tgtEl>
                                        <p:attrNameLst>
                                          <p:attrName>ppt_y</p:attrName>
                                        </p:attrNameLst>
                                      </p:cBhvr>
                                      <p:tavLst>
                                        <p:tav tm="0">
                                          <p:val>
                                            <p:strVal val="#ppt_y-.1"/>
                                          </p:val>
                                        </p:tav>
                                        <p:tav tm="100000">
                                          <p:val>
                                            <p:strVal val="#ppt_y"/>
                                          </p:val>
                                        </p:tav>
                                      </p:tavLst>
                                    </p:anim>
                                  </p:childTnLst>
                                </p:cTn>
                              </p:par>
                            </p:childTnLst>
                          </p:cTn>
                        </p:par>
                        <p:par>
                          <p:cTn id="52" fill="hold">
                            <p:stCondLst>
                              <p:cond delay="5049"/>
                            </p:stCondLst>
                            <p:childTnLst>
                              <p:par>
                                <p:cTn id="53" presetID="2" presetClass="entr" presetSubtype="1"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0-#ppt_h/2"/>
                                          </p:val>
                                        </p:tav>
                                        <p:tav tm="100000">
                                          <p:val>
                                            <p:strVal val="#ppt_y"/>
                                          </p:val>
                                        </p:tav>
                                      </p:tavLst>
                                    </p:anim>
                                  </p:childTnLst>
                                </p:cTn>
                              </p:par>
                            </p:childTnLst>
                          </p:cTn>
                        </p:par>
                        <p:par>
                          <p:cTn id="57" fill="hold">
                            <p:stCondLst>
                              <p:cond delay="5549"/>
                            </p:stCondLst>
                            <p:childTnLst>
                              <p:par>
                                <p:cTn id="58" presetID="53" presetClass="entr" presetSubtype="16"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500" fill="hold"/>
                                        <p:tgtEl>
                                          <p:spTgt spid="48"/>
                                        </p:tgtEl>
                                        <p:attrNameLst>
                                          <p:attrName>ppt_w</p:attrName>
                                        </p:attrNameLst>
                                      </p:cBhvr>
                                      <p:tavLst>
                                        <p:tav tm="0">
                                          <p:val>
                                            <p:fltVal val="0.000000"/>
                                          </p:val>
                                        </p:tav>
                                        <p:tav tm="100000">
                                          <p:val>
                                            <p:strVal val="#ppt_w"/>
                                          </p:val>
                                        </p:tav>
                                      </p:tavLst>
                                    </p:anim>
                                    <p:anim calcmode="lin" valueType="num">
                                      <p:cBhvr>
                                        <p:cTn id="61" dur="500" fill="hold"/>
                                        <p:tgtEl>
                                          <p:spTgt spid="48"/>
                                        </p:tgtEl>
                                        <p:attrNameLst>
                                          <p:attrName>ppt_h</p:attrName>
                                        </p:attrNameLst>
                                      </p:cBhvr>
                                      <p:tavLst>
                                        <p:tav tm="0">
                                          <p:val>
                                            <p:fltVal val="0.000000"/>
                                          </p:val>
                                        </p:tav>
                                        <p:tav tm="100000">
                                          <p:val>
                                            <p:strVal val="#ppt_h"/>
                                          </p:val>
                                        </p:tav>
                                      </p:tavLst>
                                    </p:anim>
                                    <p:animEffect transition="in" filter="fade">
                                      <p:cBhvr>
                                        <p:cTn id="62" dur="500"/>
                                        <p:tgtEl>
                                          <p:spTgt spid="48"/>
                                        </p:tgtEl>
                                      </p:cBhvr>
                                    </p:animEffect>
                                  </p:childTnLst>
                                </p:cTn>
                              </p:par>
                            </p:childTnLst>
                          </p:cTn>
                        </p:par>
                        <p:par>
                          <p:cTn id="63" fill="hold">
                            <p:stCondLst>
                              <p:cond delay="6049"/>
                            </p:stCondLst>
                            <p:childTnLst>
                              <p:par>
                                <p:cTn id="64" presetID="22" presetClass="entr" presetSubtype="8"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 grpId="0"/>
      <p:bldP spid="38" grpId="0"/>
      <p:bldP spid="39" grpId="0" animBg="1"/>
      <p:bldP spid="41" grpId="0"/>
      <p:bldP spid="46"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矩形 39"/>
          <p:cNvSpPr/>
          <p:nvPr/>
        </p:nvSpPr>
        <p:spPr>
          <a:xfrm>
            <a:off x="1793875" y="1412875"/>
            <a:ext cx="9577388" cy="1944688"/>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grpSp>
        <p:nvGrpSpPr>
          <p:cNvPr id="2" name="组合 1"/>
          <p:cNvGrpSpPr/>
          <p:nvPr/>
        </p:nvGrpSpPr>
        <p:grpSpPr>
          <a:xfrm>
            <a:off x="195263" y="306388"/>
            <a:ext cx="7816850" cy="963612"/>
            <a:chOff x="122511" y="45418"/>
            <a:chExt cx="4941052" cy="963422"/>
          </a:xfrm>
        </p:grpSpPr>
        <p:sp>
          <p:nvSpPr>
            <p:cNvPr id="3" name="对角圆角矩形 2"/>
            <p:cNvSpPr/>
            <p:nvPr/>
          </p:nvSpPr>
          <p:spPr bwMode="auto">
            <a:xfrm>
              <a:off x="593396" y="174748"/>
              <a:ext cx="4470167" cy="608058"/>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pic>
          <p:nvPicPr>
            <p:cNvPr id="20484" name="Picture 41" descr="未标题-1026"/>
            <p:cNvPicPr>
              <a:picLocks noChangeAspect="1"/>
            </p:cNvPicPr>
            <p:nvPr/>
          </p:nvPicPr>
          <p:blipFill>
            <a:blip r:embed="rId1"/>
            <a:stretch>
              <a:fillRect/>
            </a:stretch>
          </p:blipFill>
          <p:spPr>
            <a:xfrm>
              <a:off x="122511" y="45418"/>
              <a:ext cx="1346647" cy="963422"/>
            </a:xfrm>
            <a:prstGeom prst="rect">
              <a:avLst/>
            </a:prstGeom>
            <a:noFill/>
            <a:ln w="9525">
              <a:noFill/>
            </a:ln>
          </p:spPr>
        </p:pic>
      </p:grpSp>
      <p:sp>
        <p:nvSpPr>
          <p:cNvPr id="5" name="TextBox 13"/>
          <p:cNvSpPr txBox="1"/>
          <p:nvPr/>
        </p:nvSpPr>
        <p:spPr>
          <a:xfrm>
            <a:off x="1895475" y="477838"/>
            <a:ext cx="6007100" cy="554037"/>
          </a:xfrm>
          <a:prstGeom prst="rect">
            <a:avLst/>
          </a:prstGeom>
          <a:noFill/>
          <a:ln w="9525">
            <a:noFill/>
          </a:ln>
        </p:spPr>
        <p:txBody>
          <a:bodyPr>
            <a:spAutoFit/>
          </a:bodyPr>
          <a:p>
            <a:r>
              <a:rPr lang="zh-CN" altLang="en-US" sz="3000" b="1" dirty="0">
                <a:solidFill>
                  <a:srgbClr val="FFFF00"/>
                </a:solidFill>
                <a:latin typeface="微软雅黑" panose="020B0503020204020204" pitchFamily="34" charset="-122"/>
                <a:ea typeface="微软雅黑" panose="020B0503020204020204" pitchFamily="34" charset="-122"/>
              </a:rPr>
              <a:t>二、党支部的定义、职责</a:t>
            </a:r>
            <a:endParaRPr lang="zh-CN" altLang="en-US" sz="3000" b="1" dirty="0">
              <a:solidFill>
                <a:srgbClr val="FFFF00"/>
              </a:solidFill>
              <a:latin typeface="微软雅黑" panose="020B0503020204020204" pitchFamily="34" charset="-122"/>
              <a:ea typeface="微软雅黑" panose="020B0503020204020204" pitchFamily="34" charset="-122"/>
            </a:endParaRPr>
          </a:p>
        </p:txBody>
      </p:sp>
      <p:sp>
        <p:nvSpPr>
          <p:cNvPr id="36" name="矩形 35"/>
          <p:cNvSpPr/>
          <p:nvPr/>
        </p:nvSpPr>
        <p:spPr bwMode="auto">
          <a:xfrm>
            <a:off x="986607" y="1773610"/>
            <a:ext cx="1656184" cy="819238"/>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000" b="1" strike="noStrike" noProof="1" dirty="0">
                <a:solidFill>
                  <a:srgbClr val="FAFE5E"/>
                </a:solidFill>
                <a:latin typeface="微软雅黑" panose="020B0503020204020204" pitchFamily="34" charset="-122"/>
                <a:ea typeface="微软雅黑" panose="020B0503020204020204" pitchFamily="34" charset="-122"/>
                <a:sym typeface="+mn-ea"/>
              </a:rPr>
              <a:t>定义</a:t>
            </a:r>
            <a:endParaRPr kumimoji="0" lang="zh-CN" altLang="en-US" sz="3000" b="1" i="0" u="none" strike="noStrike" kern="1200" cap="none" spc="0" normalizeH="0" baseline="0" noProof="0" dirty="0">
              <a:ln>
                <a:noFill/>
              </a:ln>
              <a:solidFill>
                <a:srgbClr val="FFFF00"/>
              </a:solidFill>
              <a:effectLst/>
              <a:uLnTx/>
              <a:uFillTx/>
              <a:latin typeface="+mn-lt"/>
              <a:ea typeface="+mn-ea"/>
              <a:cs typeface="+mn-cs"/>
            </a:endParaRPr>
          </a:p>
        </p:txBody>
      </p:sp>
      <p:sp>
        <p:nvSpPr>
          <p:cNvPr id="38" name="矩形 25"/>
          <p:cNvSpPr/>
          <p:nvPr/>
        </p:nvSpPr>
        <p:spPr>
          <a:xfrm>
            <a:off x="2859088" y="1846263"/>
            <a:ext cx="8351837" cy="1384300"/>
          </a:xfrm>
          <a:prstGeom prst="rect">
            <a:avLst/>
          </a:prstGeom>
          <a:noFill/>
          <a:ln w="9525">
            <a:noFill/>
          </a:ln>
        </p:spPr>
        <p:txBody>
          <a:bodyPr>
            <a:spAutoFit/>
          </a:bodyPr>
          <a:p>
            <a:r>
              <a:rPr lang="zh-CN" altLang="en-US" sz="20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  </a:t>
            </a:r>
            <a:r>
              <a:rPr lang="zh-CN" altLang="zh-CN" sz="2800" dirty="0">
                <a:latin typeface="微软雅黑" panose="020B0503020204020204" pitchFamily="34" charset="-122"/>
                <a:ea typeface="微软雅黑" panose="020B0503020204020204" pitchFamily="34" charset="-122"/>
              </a:rPr>
              <a:t>党支部是党的基础组织，是党组织开展工作的基本单元，是党在社会基层组织中的战斗堡垒，是党的全部工作和战斗力的基础</a:t>
            </a:r>
            <a:endParaRPr lang="zh-CN" altLang="zh-CN" sz="2800" dirty="0">
              <a:latin typeface="微软雅黑" panose="020B0503020204020204" pitchFamily="34" charset="-122"/>
              <a:ea typeface="微软雅黑" panose="020B0503020204020204" pitchFamily="34" charset="-122"/>
            </a:endParaRPr>
          </a:p>
        </p:txBody>
      </p:sp>
      <p:sp>
        <p:nvSpPr>
          <p:cNvPr id="39" name="矩形 39"/>
          <p:cNvSpPr/>
          <p:nvPr/>
        </p:nvSpPr>
        <p:spPr>
          <a:xfrm>
            <a:off x="1778000" y="3759200"/>
            <a:ext cx="9577388" cy="1903413"/>
          </a:xfrm>
          <a:prstGeom prst="rect">
            <a:avLst/>
          </a:prstGeom>
          <a:noFill/>
          <a:ln w="25400" cap="flat" cmpd="sng">
            <a:solidFill>
              <a:srgbClr val="FF3300"/>
            </a:solidFill>
            <a:prstDash val="solid"/>
            <a:miter/>
            <a:headEnd type="none" w="med" len="med"/>
            <a:tailEnd type="none" w="med" len="med"/>
          </a:ln>
        </p:spPr>
        <p:txBody>
          <a:bodyPr lIns="67364" tIns="33682" rIns="67364" bIns="33682" anchor="ctr"/>
          <a:p>
            <a:pPr algn="ctr" defTabSz="673100"/>
            <a:endParaRPr lang="zh-CN" altLang="en-US" sz="1200" dirty="0">
              <a:solidFill>
                <a:srgbClr val="FFFFFF"/>
              </a:solidFill>
              <a:latin typeface="Calibri" panose="020F0502020204030204" pitchFamily="34" charset="0"/>
              <a:ea typeface="微软雅黑" panose="020B0503020204020204" pitchFamily="34" charset="-122"/>
            </a:endParaRPr>
          </a:p>
        </p:txBody>
      </p:sp>
      <p:sp>
        <p:nvSpPr>
          <p:cNvPr id="40" name="矩形 39"/>
          <p:cNvSpPr/>
          <p:nvPr/>
        </p:nvSpPr>
        <p:spPr bwMode="auto">
          <a:xfrm>
            <a:off x="970385" y="4077866"/>
            <a:ext cx="1656184" cy="819238"/>
          </a:xfrm>
          <a:prstGeom prst="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000" b="1" strike="noStrike" noProof="1" dirty="0">
                <a:solidFill>
                  <a:srgbClr val="FAFE5E"/>
                </a:solidFill>
                <a:latin typeface="微软雅黑" panose="020B0503020204020204" pitchFamily="34" charset="-122"/>
                <a:ea typeface="微软雅黑" panose="020B0503020204020204" pitchFamily="34" charset="-122"/>
                <a:sym typeface="+mn-ea"/>
              </a:rPr>
              <a:t>职责</a:t>
            </a:r>
            <a:endParaRPr kumimoji="0" lang="zh-CN" altLang="en-US" sz="3000" b="1" i="0" u="none" strike="noStrike" kern="1200" cap="none" spc="0" normalizeH="0" baseline="0" noProof="0" dirty="0">
              <a:ln>
                <a:noFill/>
              </a:ln>
              <a:solidFill>
                <a:srgbClr val="FFFF00"/>
              </a:solidFill>
              <a:effectLst/>
              <a:uLnTx/>
              <a:uFillTx/>
              <a:latin typeface="+mn-lt"/>
              <a:ea typeface="+mn-ea"/>
              <a:cs typeface="+mn-cs"/>
            </a:endParaRPr>
          </a:p>
        </p:txBody>
      </p:sp>
      <p:sp>
        <p:nvSpPr>
          <p:cNvPr id="41" name="矩形 25"/>
          <p:cNvSpPr/>
          <p:nvPr/>
        </p:nvSpPr>
        <p:spPr>
          <a:xfrm>
            <a:off x="2859088" y="4497388"/>
            <a:ext cx="8351837" cy="954087"/>
          </a:xfrm>
          <a:prstGeom prst="rect">
            <a:avLst/>
          </a:prstGeom>
          <a:noFill/>
          <a:ln w="9525">
            <a:noFill/>
          </a:ln>
        </p:spPr>
        <p:txBody>
          <a:bodyPr>
            <a:spAutoFit/>
          </a:bodyPr>
          <a:p>
            <a:r>
              <a:rPr lang="zh-CN" altLang="en-US" sz="20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担负直接教育党员、管理党员、监督党员和组织群众、宣传群众、凝聚群众、服务群众的职责</a:t>
            </a:r>
            <a:endParaRPr lang="zh-CN" altLang="en-US" sz="2800" dirty="0">
              <a:latin typeface="微软雅黑" panose="020B0503020204020204" pitchFamily="34" charset="-122"/>
              <a:ea typeface="微软雅黑" panose="020B0503020204020204" pitchFamily="34" charset="-122"/>
            </a:endParaRPr>
          </a:p>
        </p:txBody>
      </p:sp>
      <p:pic>
        <p:nvPicPr>
          <p:cNvPr id="44" name="AutoShape 4"/>
          <p:cNvPicPr/>
          <p:nvPr/>
        </p:nvPicPr>
        <p:blipFill>
          <a:blip r:embed="rId2"/>
          <a:stretch>
            <a:fillRect/>
          </a:stretch>
        </p:blipFill>
        <p:spPr>
          <a:xfrm>
            <a:off x="4298950" y="1143000"/>
            <a:ext cx="5016500" cy="703263"/>
          </a:xfrm>
          <a:prstGeom prst="rect">
            <a:avLst/>
          </a:prstGeom>
          <a:noFill/>
          <a:ln w="9525">
            <a:noFill/>
          </a:ln>
        </p:spPr>
      </p:pic>
      <p:sp>
        <p:nvSpPr>
          <p:cNvPr id="46" name="TextBox 147"/>
          <p:cNvSpPr txBox="1"/>
          <p:nvPr/>
        </p:nvSpPr>
        <p:spPr>
          <a:xfrm>
            <a:off x="4948238" y="1125538"/>
            <a:ext cx="3671887" cy="658812"/>
          </a:xfrm>
          <a:prstGeom prst="rect">
            <a:avLst/>
          </a:prstGeom>
          <a:noFill/>
          <a:ln w="9525">
            <a:noFill/>
          </a:ln>
        </p:spPr>
        <p:txBody>
          <a:bodyPr lIns="103651" tIns="51825" rIns="103651" bIns="51825"/>
          <a:p>
            <a:pPr algn="ctr" defTabSz="1217930"/>
            <a:r>
              <a:rPr lang="zh-CN" altLang="en-US" sz="4000" b="1" dirty="0">
                <a:solidFill>
                  <a:srgbClr val="FAFE5E"/>
                </a:solidFill>
                <a:latin typeface="微软雅黑" panose="020B0503020204020204" pitchFamily="34" charset="-122"/>
                <a:ea typeface="微软雅黑" panose="020B0503020204020204" pitchFamily="34" charset="-122"/>
              </a:rPr>
              <a:t>定义、职责</a:t>
            </a:r>
            <a:endParaRPr lang="zh-CN" altLang="en-US" sz="4000" b="1" dirty="0">
              <a:solidFill>
                <a:srgbClr val="FAFE5E"/>
              </a:solidFill>
              <a:latin typeface="微软雅黑" panose="020B0503020204020204" pitchFamily="34" charset="-122"/>
              <a:ea typeface="微软雅黑" panose="020B0503020204020204" pitchFamily="34" charset="-122"/>
            </a:endParaRPr>
          </a:p>
        </p:txBody>
      </p:sp>
      <p:pic>
        <p:nvPicPr>
          <p:cNvPr id="47" name="AutoShape 4"/>
          <p:cNvPicPr/>
          <p:nvPr/>
        </p:nvPicPr>
        <p:blipFill>
          <a:blip r:embed="rId2"/>
          <a:stretch>
            <a:fillRect/>
          </a:stretch>
        </p:blipFill>
        <p:spPr>
          <a:xfrm>
            <a:off x="4298950" y="3497263"/>
            <a:ext cx="5016500" cy="701675"/>
          </a:xfrm>
          <a:prstGeom prst="rect">
            <a:avLst/>
          </a:prstGeom>
          <a:noFill/>
          <a:ln w="9525">
            <a:noFill/>
          </a:ln>
        </p:spPr>
      </p:pic>
      <p:sp>
        <p:nvSpPr>
          <p:cNvPr id="48" name="TextBox 147"/>
          <p:cNvSpPr txBox="1"/>
          <p:nvPr/>
        </p:nvSpPr>
        <p:spPr>
          <a:xfrm>
            <a:off x="4972050" y="3430588"/>
            <a:ext cx="3670300" cy="657225"/>
          </a:xfrm>
          <a:prstGeom prst="rect">
            <a:avLst/>
          </a:prstGeom>
          <a:noFill/>
          <a:ln w="9525">
            <a:noFill/>
          </a:ln>
        </p:spPr>
        <p:txBody>
          <a:bodyPr lIns="103651" tIns="51825" rIns="103651" bIns="51825"/>
          <a:p>
            <a:pPr algn="ctr" defTabSz="1217930"/>
            <a:r>
              <a:rPr lang="zh-CN" altLang="en-US" sz="4000" b="1" dirty="0">
                <a:solidFill>
                  <a:srgbClr val="FAFE5E"/>
                </a:solidFill>
                <a:latin typeface="微软雅黑" panose="020B0503020204020204" pitchFamily="34" charset="-122"/>
                <a:ea typeface="微软雅黑" panose="020B0503020204020204" pitchFamily="34" charset="-122"/>
              </a:rPr>
              <a:t>定义、职责</a:t>
            </a:r>
            <a:endParaRPr lang="zh-CN" altLang="en-US" sz="4000" b="1" dirty="0">
              <a:solidFill>
                <a:srgbClr val="FAFE5E"/>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000000"/>
                                          </p:val>
                                        </p:tav>
                                        <p:tav tm="100000">
                                          <p:val>
                                            <p:fltVal val="1.000000"/>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ppt_x</p:attrName>
                                        </p:attrNameLst>
                                      </p:cBhvr>
                                      <p:tavLst>
                                        <p:tav tm="0">
                                          <p:val>
                                            <p:strVal val="0-#ppt_w/2"/>
                                          </p:val>
                                        </p:tav>
                                        <p:tav tm="100000">
                                          <p:val>
                                            <p:strVal val="#ppt_x"/>
                                          </p:val>
                                        </p:tav>
                                      </p:tavLst>
                                    </p:anim>
                                    <p:anim calcmode="lin" valueType="num">
                                      <p:cBhvr>
                                        <p:cTn id="19" dur="500" fill="hold"/>
                                        <p:tgtEl>
                                          <p:spTgt spid="3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strVal val="#ppt_x"/>
                                          </p:val>
                                        </p:tav>
                                        <p:tav tm="100000">
                                          <p:val>
                                            <p:strVal val="#ppt_x"/>
                                          </p:val>
                                        </p:tav>
                                      </p:tavLst>
                                    </p:anim>
                                    <p:anim calcmode="lin" valueType="num">
                                      <p:cBhvr>
                                        <p:cTn id="25" dur="5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 presetClass="entr" presetSubtype="1"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ppt_x</p:attrName>
                                        </p:attrNameLst>
                                      </p:cBhvr>
                                      <p:tavLst>
                                        <p:tav tm="0">
                                          <p:val>
                                            <p:strVal val="#ppt_x"/>
                                          </p:val>
                                        </p:tav>
                                        <p:tav tm="100000">
                                          <p:val>
                                            <p:strVal val="#ppt_x"/>
                                          </p:val>
                                        </p:tav>
                                      </p:tavLst>
                                    </p:anim>
                                    <p:anim calcmode="lin" valueType="num">
                                      <p:cBhvr>
                                        <p:cTn id="30" dur="500" fill="hold"/>
                                        <p:tgtEl>
                                          <p:spTgt spid="44"/>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000000"/>
                                          </p:val>
                                        </p:tav>
                                        <p:tav tm="100000">
                                          <p:val>
                                            <p:strVal val="#ppt_w"/>
                                          </p:val>
                                        </p:tav>
                                      </p:tavLst>
                                    </p:anim>
                                    <p:anim calcmode="lin" valueType="num">
                                      <p:cBhvr>
                                        <p:cTn id="35" dur="500" fill="hold"/>
                                        <p:tgtEl>
                                          <p:spTgt spid="46"/>
                                        </p:tgtEl>
                                        <p:attrNameLst>
                                          <p:attrName>ppt_h</p:attrName>
                                        </p:attrNameLst>
                                      </p:cBhvr>
                                      <p:tavLst>
                                        <p:tav tm="0">
                                          <p:val>
                                            <p:fltVal val="0.000000"/>
                                          </p:val>
                                        </p:tav>
                                        <p:tav tm="100000">
                                          <p:val>
                                            <p:strVal val="#ppt_h"/>
                                          </p:val>
                                        </p:tav>
                                      </p:tavLst>
                                    </p:anim>
                                    <p:animEffect transition="in" filter="fade">
                                      <p:cBhvr>
                                        <p:cTn id="36" dur="500"/>
                                        <p:tgtEl>
                                          <p:spTgt spid="46"/>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par>
                          <p:cTn id="41" fill="hold">
                            <p:stCondLst>
                              <p:cond delay="4000"/>
                            </p:stCondLst>
                            <p:childTnLst>
                              <p:par>
                                <p:cTn id="42" presetID="2" presetClass="entr" presetSubtype="8"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p:cTn id="44" dur="500" fill="hold"/>
                                        <p:tgtEl>
                                          <p:spTgt spid="40"/>
                                        </p:tgtEl>
                                        <p:attrNameLst>
                                          <p:attrName>ppt_x</p:attrName>
                                        </p:attrNameLst>
                                      </p:cBhvr>
                                      <p:tavLst>
                                        <p:tav tm="0">
                                          <p:val>
                                            <p:strVal val="0-#ppt_w/2"/>
                                          </p:val>
                                        </p:tav>
                                        <p:tav tm="100000">
                                          <p:val>
                                            <p:strVal val="#ppt_x"/>
                                          </p:val>
                                        </p:tav>
                                      </p:tavLst>
                                    </p:anim>
                                    <p:anim calcmode="lin" valueType="num">
                                      <p:cBhvr>
                                        <p:cTn id="45" dur="500" fill="hold"/>
                                        <p:tgtEl>
                                          <p:spTgt spid="4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47"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anim calcmode="lin" valueType="num">
                                      <p:cBhvr>
                                        <p:cTn id="50" dur="500" fill="hold"/>
                                        <p:tgtEl>
                                          <p:spTgt spid="39"/>
                                        </p:tgtEl>
                                        <p:attrNameLst>
                                          <p:attrName>ppt_x</p:attrName>
                                        </p:attrNameLst>
                                      </p:cBhvr>
                                      <p:tavLst>
                                        <p:tav tm="0">
                                          <p:val>
                                            <p:strVal val="#ppt_x"/>
                                          </p:val>
                                        </p:tav>
                                        <p:tav tm="100000">
                                          <p:val>
                                            <p:strVal val="#ppt_x"/>
                                          </p:val>
                                        </p:tav>
                                      </p:tavLst>
                                    </p:anim>
                                    <p:anim calcmode="lin" valueType="num">
                                      <p:cBhvr>
                                        <p:cTn id="51" dur="500" fill="hold"/>
                                        <p:tgtEl>
                                          <p:spTgt spid="39"/>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2" presetClass="entr" presetSubtype="1"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ppt_x</p:attrName>
                                        </p:attrNameLst>
                                      </p:cBhvr>
                                      <p:tavLst>
                                        <p:tav tm="0">
                                          <p:val>
                                            <p:strVal val="#ppt_x"/>
                                          </p:val>
                                        </p:tav>
                                        <p:tav tm="100000">
                                          <p:val>
                                            <p:strVal val="#ppt_x"/>
                                          </p:val>
                                        </p:tav>
                                      </p:tavLst>
                                    </p:anim>
                                    <p:anim calcmode="lin" valueType="num">
                                      <p:cBhvr>
                                        <p:cTn id="56" dur="500" fill="hold"/>
                                        <p:tgtEl>
                                          <p:spTgt spid="47"/>
                                        </p:tgtEl>
                                        <p:attrNameLst>
                                          <p:attrName>ppt_y</p:attrName>
                                        </p:attrNameLst>
                                      </p:cBhvr>
                                      <p:tavLst>
                                        <p:tav tm="0">
                                          <p:val>
                                            <p:strVal val="0-#ppt_h/2"/>
                                          </p:val>
                                        </p:tav>
                                        <p:tav tm="100000">
                                          <p:val>
                                            <p:strVal val="#ppt_y"/>
                                          </p:val>
                                        </p:tav>
                                      </p:tavLst>
                                    </p:anim>
                                  </p:childTnLst>
                                </p:cTn>
                              </p:par>
                            </p:childTnLst>
                          </p:cTn>
                        </p:par>
                        <p:par>
                          <p:cTn id="57" fill="hold">
                            <p:stCondLst>
                              <p:cond delay="5500"/>
                            </p:stCondLst>
                            <p:childTnLst>
                              <p:par>
                                <p:cTn id="58" presetID="53" presetClass="entr" presetSubtype="16"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500" fill="hold"/>
                                        <p:tgtEl>
                                          <p:spTgt spid="48"/>
                                        </p:tgtEl>
                                        <p:attrNameLst>
                                          <p:attrName>ppt_w</p:attrName>
                                        </p:attrNameLst>
                                      </p:cBhvr>
                                      <p:tavLst>
                                        <p:tav tm="0">
                                          <p:val>
                                            <p:fltVal val="0.000000"/>
                                          </p:val>
                                        </p:tav>
                                        <p:tav tm="100000">
                                          <p:val>
                                            <p:strVal val="#ppt_w"/>
                                          </p:val>
                                        </p:tav>
                                      </p:tavLst>
                                    </p:anim>
                                    <p:anim calcmode="lin" valueType="num">
                                      <p:cBhvr>
                                        <p:cTn id="61" dur="500" fill="hold"/>
                                        <p:tgtEl>
                                          <p:spTgt spid="48"/>
                                        </p:tgtEl>
                                        <p:attrNameLst>
                                          <p:attrName>ppt_h</p:attrName>
                                        </p:attrNameLst>
                                      </p:cBhvr>
                                      <p:tavLst>
                                        <p:tav tm="0">
                                          <p:val>
                                            <p:fltVal val="0.000000"/>
                                          </p:val>
                                        </p:tav>
                                        <p:tav tm="100000">
                                          <p:val>
                                            <p:strVal val="#ppt_h"/>
                                          </p:val>
                                        </p:tav>
                                      </p:tavLst>
                                    </p:anim>
                                    <p:animEffect transition="in" filter="fade">
                                      <p:cBhvr>
                                        <p:cTn id="62" dur="500"/>
                                        <p:tgtEl>
                                          <p:spTgt spid="48"/>
                                        </p:tgtEl>
                                      </p:cBhvr>
                                    </p:animEffect>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5" grpId="0"/>
      <p:bldP spid="38" grpId="0"/>
      <p:bldP spid="39" grpId="0" bldLvl="0" animBg="1"/>
      <p:bldP spid="41" grpId="0"/>
      <p:bldP spid="46" grpId="0"/>
      <p:bldP spid="48" grpId="0"/>
    </p:bldLst>
  </p:timing>
</p:sld>
</file>

<file path=ppt/tags/tag1.xml><?xml version="1.0" encoding="utf-8"?>
<p:tagLst xmlns:p="http://schemas.openxmlformats.org/presentationml/2006/main">
  <p:tag name="PARID" val=""/>
  <p:tag name="WSTITLE" val="Slide 1"/>
  <p:tag name="WSLEVEL" val="1"/>
</p:tagLst>
</file>

<file path=ppt/tags/tag10.xml><?xml version="1.0" encoding="utf-8"?>
<p:tagLst xmlns:p="http://schemas.openxmlformats.org/presentationml/2006/main">
  <p:tag name="PARID" val=""/>
  <p:tag name="WSTITLE" val="目录 "/>
  <p:tag name="WSLEVEL" val="1"/>
</p:tagLst>
</file>

<file path=ppt/tags/tag11.xml><?xml version="1.0" encoding="utf-8"?>
<p:tagLst xmlns:p="http://schemas.openxmlformats.org/presentationml/2006/main">
  <p:tag name="PARID" val=""/>
  <p:tag name="WSTITLE" val="目录 "/>
  <p:tag name="WSLEVEL" val="1"/>
</p:tagLst>
</file>

<file path=ppt/tags/tag12.xml><?xml version="1.0" encoding="utf-8"?>
<p:tagLst xmlns:p="http://schemas.openxmlformats.org/presentationml/2006/main">
  <p:tag name="PARID" val=""/>
  <p:tag name="WSTITLE" val="目录 "/>
  <p:tag name="WSLEVEL" val="1"/>
</p:tagLst>
</file>

<file path=ppt/tags/tag13.xml><?xml version="1.0" encoding="utf-8"?>
<p:tagLst xmlns:p="http://schemas.openxmlformats.org/presentationml/2006/main">
  <p:tag name="PARID" val=""/>
  <p:tag name="WSTITLE" val="目录 "/>
  <p:tag name="WSLEVEL" val="1"/>
</p:tagLst>
</file>

<file path=ppt/tags/tag14.xml><?xml version="1.0" encoding="utf-8"?>
<p:tagLst xmlns:p="http://schemas.openxmlformats.org/presentationml/2006/main">
  <p:tag name="PARID" val=""/>
  <p:tag name="WSTITLE" val="目录 "/>
  <p:tag name="WSLEVEL" val="1"/>
</p:tagLst>
</file>

<file path=ppt/tags/tag15.xml><?xml version="1.0" encoding="utf-8"?>
<p:tagLst xmlns:p="http://schemas.openxmlformats.org/presentationml/2006/main">
  <p:tag name="PARID" val=""/>
  <p:tag name="WSTITLE" val="目录 "/>
  <p:tag name="WSLEVEL" val="1"/>
</p:tagLst>
</file>

<file path=ppt/tags/tag16.xml><?xml version="1.0" encoding="utf-8"?>
<p:tagLst xmlns:p="http://schemas.openxmlformats.org/presentationml/2006/main">
  <p:tag name="PARID" val=""/>
  <p:tag name="WSTITLE" val="目录 "/>
  <p:tag name="WSLEVEL" val="1"/>
</p:tagLst>
</file>

<file path=ppt/tags/tag17.xml><?xml version="1.0" encoding="utf-8"?>
<p:tagLst xmlns:p="http://schemas.openxmlformats.org/presentationml/2006/main">
  <p:tag name="PARID" val=""/>
  <p:tag name="WSTITLE" val="目录 "/>
  <p:tag name="WSLEVEL" val="1"/>
</p:tagLst>
</file>

<file path=ppt/tags/tag18.xml><?xml version="1.0" encoding="utf-8"?>
<p:tagLst xmlns:p="http://schemas.openxmlformats.org/presentationml/2006/main">
  <p:tag name="PARID" val=""/>
  <p:tag name="WSTITLE" val="目录 "/>
  <p:tag name="WSLEVEL" val="1"/>
</p:tagLst>
</file>

<file path=ppt/tags/tag19.xml><?xml version="1.0" encoding="utf-8"?>
<p:tagLst xmlns:p="http://schemas.openxmlformats.org/presentationml/2006/main">
  <p:tag name="PARID" val=""/>
  <p:tag name="WSTITLE" val="目录 "/>
  <p:tag name="WSLEVEL" val="1"/>
</p:tagLst>
</file>

<file path=ppt/tags/tag2.xml><?xml version="1.0" encoding="utf-8"?>
<p:tagLst xmlns:p="http://schemas.openxmlformats.org/presentationml/2006/main">
  <p:tag name="PARID" val=""/>
  <p:tag name="WSTITLE" val="目录 "/>
  <p:tag name="WSLEVEL" val="1"/>
</p:tagLst>
</file>

<file path=ppt/tags/tag20.xml><?xml version="1.0" encoding="utf-8"?>
<p:tagLst xmlns:p="http://schemas.openxmlformats.org/presentationml/2006/main">
  <p:tag name="PARID" val=""/>
  <p:tag name="WSTITLE" val="目录 "/>
  <p:tag name="WSLEVEL" val="1"/>
</p:tagLst>
</file>

<file path=ppt/tags/tag21.xml><?xml version="1.0" encoding="utf-8"?>
<p:tagLst xmlns:p="http://schemas.openxmlformats.org/presentationml/2006/main">
  <p:tag name="PARID" val=""/>
  <p:tag name="WSTITLE" val="目录 "/>
  <p:tag name="WSLEVEL" val="1"/>
</p:tagLst>
</file>

<file path=ppt/tags/tag22.xml><?xml version="1.0" encoding="utf-8"?>
<p:tagLst xmlns:p="http://schemas.openxmlformats.org/presentationml/2006/main">
  <p:tag name="PARID" val=""/>
  <p:tag name="WSTITLE" val="目录 "/>
  <p:tag name="WSLEVEL" val="1"/>
</p:tagLst>
</file>

<file path=ppt/tags/tag23.xml><?xml version="1.0" encoding="utf-8"?>
<p:tagLst xmlns:p="http://schemas.openxmlformats.org/presentationml/2006/main">
  <p:tag name="PARID" val=""/>
  <p:tag name="WSTITLE" val="目录 "/>
  <p:tag name="WSLEVEL" val="1"/>
</p:tagLst>
</file>

<file path=ppt/tags/tag24.xml><?xml version="1.0" encoding="utf-8"?>
<p:tagLst xmlns:p="http://schemas.openxmlformats.org/presentationml/2006/main">
  <p:tag name="PARID" val=""/>
  <p:tag name="WSTITLE" val="目录 "/>
  <p:tag name="WSLEVEL" val="1"/>
</p:tagLst>
</file>

<file path=ppt/tags/tag25.xml><?xml version="1.0" encoding="utf-8"?>
<p:tagLst xmlns:p="http://schemas.openxmlformats.org/presentationml/2006/main">
  <p:tag name="PARID" val=""/>
  <p:tag name="WSTITLE" val="目录 "/>
  <p:tag name="WSLEVEL" val="1"/>
</p:tagLst>
</file>

<file path=ppt/tags/tag26.xml><?xml version="1.0" encoding="utf-8"?>
<p:tagLst xmlns:p="http://schemas.openxmlformats.org/presentationml/2006/main">
  <p:tag name="PARID" val=""/>
  <p:tag name="WSTITLE" val="目录 "/>
  <p:tag name="WSLEVEL" val="1"/>
</p:tagLst>
</file>

<file path=ppt/tags/tag27.xml><?xml version="1.0" encoding="utf-8"?>
<p:tagLst xmlns:p="http://schemas.openxmlformats.org/presentationml/2006/main">
  <p:tag name="PARID" val=""/>
  <p:tag name="WSTITLE" val="目录 "/>
  <p:tag name="WSLEVEL" val="1"/>
</p:tagLst>
</file>

<file path=ppt/tags/tag28.xml><?xml version="1.0" encoding="utf-8"?>
<p:tagLst xmlns:p="http://schemas.openxmlformats.org/presentationml/2006/main">
  <p:tag name="PARID" val=""/>
  <p:tag name="WSTITLE" val="目录 "/>
  <p:tag name="WSLEVEL" val="1"/>
</p:tagLst>
</file>

<file path=ppt/tags/tag29.xml><?xml version="1.0" encoding="utf-8"?>
<p:tagLst xmlns:p="http://schemas.openxmlformats.org/presentationml/2006/main">
  <p:tag name="PARID" val=""/>
  <p:tag name="WSTITLE" val="目录 "/>
  <p:tag name="WSLEVEL" val="1"/>
</p:tagLst>
</file>

<file path=ppt/tags/tag3.xml><?xml version="1.0" encoding="utf-8"?>
<p:tagLst xmlns:p="http://schemas.openxmlformats.org/presentationml/2006/main">
  <p:tag name="PARID" val=""/>
  <p:tag name="WSTITLE" val="目录 "/>
  <p:tag name="WSLEVEL" val="1"/>
</p:tagLst>
</file>

<file path=ppt/tags/tag30.xml><?xml version="1.0" encoding="utf-8"?>
<p:tagLst xmlns:p="http://schemas.openxmlformats.org/presentationml/2006/main">
  <p:tag name="PARID" val=""/>
  <p:tag name="WSTITLE" val="目录 "/>
  <p:tag name="WSLEVEL" val="1"/>
</p:tagLst>
</file>

<file path=ppt/tags/tag31.xml><?xml version="1.0" encoding="utf-8"?>
<p:tagLst xmlns:p="http://schemas.openxmlformats.org/presentationml/2006/main">
  <p:tag name="PARID" val=""/>
  <p:tag name="WSTITLE" val="目录 "/>
  <p:tag name="WSLEVEL" val="1"/>
</p:tagLst>
</file>

<file path=ppt/tags/tag32.xml><?xml version="1.0" encoding="utf-8"?>
<p:tagLst xmlns:p="http://schemas.openxmlformats.org/presentationml/2006/main">
  <p:tag name="PARID" val=""/>
  <p:tag name="WSTITLE" val="目录 "/>
  <p:tag name="WSLEVEL" val="1"/>
</p:tagLst>
</file>

<file path=ppt/tags/tag33.xml><?xml version="1.0" encoding="utf-8"?>
<p:tagLst xmlns:p="http://schemas.openxmlformats.org/presentationml/2006/main">
  <p:tag name="PARID" val=""/>
  <p:tag name="WSTITLE" val="目录 "/>
  <p:tag name="WSLEVEL" val="1"/>
</p:tagLst>
</file>

<file path=ppt/tags/tag34.xml><?xml version="1.0" encoding="utf-8"?>
<p:tagLst xmlns:p="http://schemas.openxmlformats.org/presentationml/2006/main">
  <p:tag name="PARID" val=""/>
  <p:tag name="WSTITLE" val="目录 "/>
  <p:tag name="WSLEVEL" val="1"/>
</p:tagLst>
</file>

<file path=ppt/tags/tag35.xml><?xml version="1.0" encoding="utf-8"?>
<p:tagLst xmlns:p="http://schemas.openxmlformats.org/presentationml/2006/main">
  <p:tag name="PARID" val=""/>
  <p:tag name="WSTITLE" val="目录 "/>
  <p:tag name="WSLEVEL" val="1"/>
</p:tagLst>
</file>

<file path=ppt/tags/tag36.xml><?xml version="1.0" encoding="utf-8"?>
<p:tagLst xmlns:p="http://schemas.openxmlformats.org/presentationml/2006/main">
  <p:tag name="PARID" val=""/>
  <p:tag name="WSTITLE" val="目录 "/>
  <p:tag name="WSLEVEL" val="1"/>
</p:tagLst>
</file>

<file path=ppt/tags/tag37.xml><?xml version="1.0" encoding="utf-8"?>
<p:tagLst xmlns:p="http://schemas.openxmlformats.org/presentationml/2006/main">
  <p:tag name="PARID" val=""/>
  <p:tag name="WSTITLE" val="目录 "/>
  <p:tag name="WSLEVEL" val="1"/>
</p:tagLst>
</file>

<file path=ppt/tags/tag38.xml><?xml version="1.0" encoding="utf-8"?>
<p:tagLst xmlns:p="http://schemas.openxmlformats.org/presentationml/2006/main">
  <p:tag name="PARID" val=""/>
  <p:tag name="WSTITLE" val="目录 "/>
  <p:tag name="WSLEVEL" val="1"/>
</p:tagLst>
</file>

<file path=ppt/tags/tag39.xml><?xml version="1.0" encoding="utf-8"?>
<p:tagLst xmlns:p="http://schemas.openxmlformats.org/presentationml/2006/main">
  <p:tag name="PARID" val=""/>
  <p:tag name="WSTITLE" val="目录 "/>
  <p:tag name="WSLEVEL" val="1"/>
</p:tagLst>
</file>

<file path=ppt/tags/tag4.xml><?xml version="1.0" encoding="utf-8"?>
<p:tagLst xmlns:p="http://schemas.openxmlformats.org/presentationml/2006/main">
  <p:tag name="PARID" val=""/>
  <p:tag name="WSTITLE" val="目录 "/>
  <p:tag name="WSLEVEL" val="1"/>
</p:tagLst>
</file>

<file path=ppt/tags/tag40.xml><?xml version="1.0" encoding="utf-8"?>
<p:tagLst xmlns:p="http://schemas.openxmlformats.org/presentationml/2006/main">
  <p:tag name="PARID" val=""/>
  <p:tag name="WSTITLE" val="目录 "/>
  <p:tag name="WSLEVEL" val="1"/>
</p:tagLst>
</file>

<file path=ppt/tags/tag41.xml><?xml version="1.0" encoding="utf-8"?>
<p:tagLst xmlns:p="http://schemas.openxmlformats.org/presentationml/2006/main">
  <p:tag name="PARID" val=""/>
  <p:tag name="WSTITLE" val="目录 "/>
  <p:tag name="WSLEVEL" val="1"/>
</p:tagLst>
</file>

<file path=ppt/tags/tag42.xml><?xml version="1.0" encoding="utf-8"?>
<p:tagLst xmlns:p="http://schemas.openxmlformats.org/presentationml/2006/main">
  <p:tag name="PARID" val=""/>
  <p:tag name="WSTITLE" val="Slide 1"/>
  <p:tag name="WSLEVEL" val="1"/>
</p:tagLst>
</file>

<file path=ppt/tags/tag5.xml><?xml version="1.0" encoding="utf-8"?>
<p:tagLst xmlns:p="http://schemas.openxmlformats.org/presentationml/2006/main">
  <p:tag name="PARID" val=""/>
  <p:tag name="WSTITLE" val="目录 "/>
  <p:tag name="WSLEVEL" val="1"/>
</p:tagLst>
</file>

<file path=ppt/tags/tag6.xml><?xml version="1.0" encoding="utf-8"?>
<p:tagLst xmlns:p="http://schemas.openxmlformats.org/presentationml/2006/main">
  <p:tag name="PARID" val=""/>
  <p:tag name="WSTITLE" val="目录 "/>
  <p:tag name="WSLEVEL" val="1"/>
</p:tagLst>
</file>

<file path=ppt/tags/tag7.xml><?xml version="1.0" encoding="utf-8"?>
<p:tagLst xmlns:p="http://schemas.openxmlformats.org/presentationml/2006/main">
  <p:tag name="PARID" val=""/>
  <p:tag name="WSTITLE" val="目录 "/>
  <p:tag name="WSLEVEL" val="1"/>
</p:tagLst>
</file>

<file path=ppt/tags/tag8.xml><?xml version="1.0" encoding="utf-8"?>
<p:tagLst xmlns:p="http://schemas.openxmlformats.org/presentationml/2006/main">
  <p:tag name="PARID" val=""/>
  <p:tag name="WSTITLE" val="目录 "/>
  <p:tag name="WSLEVEL" val="1"/>
</p:tagLst>
</file>

<file path=ppt/tags/tag9.xml><?xml version="1.0" encoding="utf-8"?>
<p:tagLst xmlns:p="http://schemas.openxmlformats.org/presentationml/2006/main">
  <p:tag name="PARID" val=""/>
  <p:tag name="WSTITLE" val="目录 "/>
  <p:tag name="WSLEVEL" val="1"/>
</p:tagLst>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7084</Words>
  <Application>WPS 演示</Application>
  <PresentationFormat>自定义</PresentationFormat>
  <Paragraphs>426</Paragraphs>
  <Slides>42</Slides>
  <Notes>42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42</vt:i4>
      </vt:variant>
    </vt:vector>
  </HeadingPairs>
  <TitlesOfParts>
    <vt:vector size="54" baseType="lpstr">
      <vt:lpstr>Arial</vt:lpstr>
      <vt:lpstr>宋体</vt:lpstr>
      <vt:lpstr>Wingdings</vt:lpstr>
      <vt:lpstr>微软雅黑</vt:lpstr>
      <vt:lpstr>Calibri</vt:lpstr>
      <vt:lpstr>Lato Light</vt:lpstr>
      <vt:lpstr>Open Sans</vt:lpstr>
      <vt:lpstr>方正大黑简体</vt:lpstr>
      <vt:lpstr>Arial Unicode MS</vt:lpstr>
      <vt:lpstr>Segoe Print</vt:lpstr>
      <vt:lpstr>黑体</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wuxiulong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1436中国共产党支部工作条例PPT</dc:title>
  <dc:creator>wuxiulong</dc:creator>
  <dc:description>我图搜索wuxiulong 更多精品PPT模板</dc:description>
  <dc:subject>十九大报告</dc:subject>
  <cp:lastModifiedBy>Administrator</cp:lastModifiedBy>
  <cp:revision>974</cp:revision>
  <dcterms:created xsi:type="dcterms:W3CDTF">2009-10-07T13:00:59Z</dcterms:created>
  <dcterms:modified xsi:type="dcterms:W3CDTF">2018-12-13T01:39:22Z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